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7" r:id="rId2"/>
    <p:sldId id="267" r:id="rId3"/>
    <p:sldId id="268" r:id="rId4"/>
    <p:sldId id="269" r:id="rId5"/>
    <p:sldId id="270" r:id="rId6"/>
    <p:sldId id="271" r:id="rId7"/>
    <p:sldId id="272" r:id="rId8"/>
    <p:sldId id="273" r:id="rId9"/>
    <p:sldId id="274" r:id="rId10"/>
    <p:sldId id="275" r:id="rId11"/>
    <p:sldId id="276" r:id="rId12"/>
    <p:sldId id="277" r:id="rId13"/>
    <p:sldId id="278" r:id="rId14"/>
    <p:sldId id="279" r:id="rId15"/>
    <p:sldId id="280" r:id="rId16"/>
    <p:sldId id="281" r:id="rId17"/>
    <p:sldId id="282" r:id="rId18"/>
    <p:sldId id="283" r:id="rId19"/>
    <p:sldId id="284" r:id="rId20"/>
    <p:sldId id="285" r:id="rId21"/>
    <p:sldId id="286" r:id="rId22"/>
    <p:sldId id="287" r:id="rId23"/>
    <p:sldId id="288" r:id="rId24"/>
    <p:sldId id="289" r:id="rId25"/>
    <p:sldId id="290" r:id="rId26"/>
    <p:sldId id="291" r:id="rId27"/>
    <p:sldId id="292" r:id="rId28"/>
    <p:sldId id="293" r:id="rId29"/>
    <p:sldId id="298" r:id="rId30"/>
    <p:sldId id="294" r:id="rId31"/>
    <p:sldId id="295" r:id="rId32"/>
    <p:sldId id="296" r:id="rId33"/>
    <p:sldId id="297" r:id="rId34"/>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4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E11EA6-6591-44D8-B245-A2EE113255EA}" type="datetimeFigureOut">
              <a:rPr lang="es-ES" smtClean="0"/>
              <a:t>31/03/2017</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538ED7-7525-4A5B-8DE1-920BECE18179}" type="slidenum">
              <a:rPr lang="es-ES" smtClean="0"/>
              <a:t>‹Nº›</a:t>
            </a:fld>
            <a:endParaRPr lang="es-ES"/>
          </a:p>
        </p:txBody>
      </p:sp>
    </p:spTree>
    <p:extLst>
      <p:ext uri="{BB962C8B-B14F-4D97-AF65-F5344CB8AC3E}">
        <p14:creationId xmlns:p14="http://schemas.microsoft.com/office/powerpoint/2010/main" val="15629988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p>
            <a:fld id="{0AE6CA3A-766B-4FA6-97B4-59A66624C2EE}" type="datetimeFigureOut">
              <a:rPr lang="es-ES" smtClean="0"/>
              <a:t>31/03/2017</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2711AB5-F733-4753-BB21-63CB4529A11D}" type="slidenum">
              <a:rPr lang="es-ES" smtClean="0"/>
              <a:t>‹Nº›</a:t>
            </a:fld>
            <a:endParaRPr lang="es-ES"/>
          </a:p>
        </p:txBody>
      </p:sp>
    </p:spTree>
    <p:extLst>
      <p:ext uri="{BB962C8B-B14F-4D97-AF65-F5344CB8AC3E}">
        <p14:creationId xmlns:p14="http://schemas.microsoft.com/office/powerpoint/2010/main" val="4030641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0AE6CA3A-766B-4FA6-97B4-59A66624C2EE}" type="datetimeFigureOut">
              <a:rPr lang="es-ES" smtClean="0"/>
              <a:t>31/03/2017</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2711AB5-F733-4753-BB21-63CB4529A11D}" type="slidenum">
              <a:rPr lang="es-ES" smtClean="0"/>
              <a:t>‹Nº›</a:t>
            </a:fld>
            <a:endParaRPr lang="es-ES"/>
          </a:p>
        </p:txBody>
      </p:sp>
    </p:spTree>
    <p:extLst>
      <p:ext uri="{BB962C8B-B14F-4D97-AF65-F5344CB8AC3E}">
        <p14:creationId xmlns:p14="http://schemas.microsoft.com/office/powerpoint/2010/main" val="3104077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0AE6CA3A-766B-4FA6-97B4-59A66624C2EE}" type="datetimeFigureOut">
              <a:rPr lang="es-ES" smtClean="0"/>
              <a:t>31/03/2017</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2711AB5-F733-4753-BB21-63CB4529A11D}" type="slidenum">
              <a:rPr lang="es-ES" smtClean="0"/>
              <a:t>‹Nº›</a:t>
            </a:fld>
            <a:endParaRPr lang="es-ES"/>
          </a:p>
        </p:txBody>
      </p:sp>
    </p:spTree>
    <p:extLst>
      <p:ext uri="{BB962C8B-B14F-4D97-AF65-F5344CB8AC3E}">
        <p14:creationId xmlns:p14="http://schemas.microsoft.com/office/powerpoint/2010/main" val="2395272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0AE6CA3A-766B-4FA6-97B4-59A66624C2EE}" type="datetimeFigureOut">
              <a:rPr lang="es-ES" smtClean="0"/>
              <a:t>31/03/2017</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2711AB5-F733-4753-BB21-63CB4529A11D}" type="slidenum">
              <a:rPr lang="es-ES" smtClean="0"/>
              <a:t>‹Nº›</a:t>
            </a:fld>
            <a:endParaRPr lang="es-ES"/>
          </a:p>
        </p:txBody>
      </p:sp>
    </p:spTree>
    <p:extLst>
      <p:ext uri="{BB962C8B-B14F-4D97-AF65-F5344CB8AC3E}">
        <p14:creationId xmlns:p14="http://schemas.microsoft.com/office/powerpoint/2010/main" val="1019645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0AE6CA3A-766B-4FA6-97B4-59A66624C2EE}" type="datetimeFigureOut">
              <a:rPr lang="es-ES" smtClean="0"/>
              <a:t>31/03/2017</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2711AB5-F733-4753-BB21-63CB4529A11D}" type="slidenum">
              <a:rPr lang="es-ES" smtClean="0"/>
              <a:t>‹Nº›</a:t>
            </a:fld>
            <a:endParaRPr lang="es-ES"/>
          </a:p>
        </p:txBody>
      </p:sp>
    </p:spTree>
    <p:extLst>
      <p:ext uri="{BB962C8B-B14F-4D97-AF65-F5344CB8AC3E}">
        <p14:creationId xmlns:p14="http://schemas.microsoft.com/office/powerpoint/2010/main" val="3230051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p>
            <a:fld id="{0AE6CA3A-766B-4FA6-97B4-59A66624C2EE}" type="datetimeFigureOut">
              <a:rPr lang="es-ES" smtClean="0"/>
              <a:t>31/03/2017</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2711AB5-F733-4753-BB21-63CB4529A11D}" type="slidenum">
              <a:rPr lang="es-ES" smtClean="0"/>
              <a:t>‹Nº›</a:t>
            </a:fld>
            <a:endParaRPr lang="es-ES"/>
          </a:p>
        </p:txBody>
      </p:sp>
    </p:spTree>
    <p:extLst>
      <p:ext uri="{BB962C8B-B14F-4D97-AF65-F5344CB8AC3E}">
        <p14:creationId xmlns:p14="http://schemas.microsoft.com/office/powerpoint/2010/main" val="292585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p>
            <a:fld id="{0AE6CA3A-766B-4FA6-97B4-59A66624C2EE}" type="datetimeFigureOut">
              <a:rPr lang="es-ES" smtClean="0"/>
              <a:t>31/03/2017</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82711AB5-F733-4753-BB21-63CB4529A11D}" type="slidenum">
              <a:rPr lang="es-ES" smtClean="0"/>
              <a:t>‹Nº›</a:t>
            </a:fld>
            <a:endParaRPr lang="es-ES"/>
          </a:p>
        </p:txBody>
      </p:sp>
    </p:spTree>
    <p:extLst>
      <p:ext uri="{BB962C8B-B14F-4D97-AF65-F5344CB8AC3E}">
        <p14:creationId xmlns:p14="http://schemas.microsoft.com/office/powerpoint/2010/main" val="3708661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p>
            <a:fld id="{0AE6CA3A-766B-4FA6-97B4-59A66624C2EE}" type="datetimeFigureOut">
              <a:rPr lang="es-ES" smtClean="0"/>
              <a:t>31/03/2017</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82711AB5-F733-4753-BB21-63CB4529A11D}" type="slidenum">
              <a:rPr lang="es-ES" smtClean="0"/>
              <a:t>‹Nº›</a:t>
            </a:fld>
            <a:endParaRPr lang="es-ES"/>
          </a:p>
        </p:txBody>
      </p:sp>
    </p:spTree>
    <p:extLst>
      <p:ext uri="{BB962C8B-B14F-4D97-AF65-F5344CB8AC3E}">
        <p14:creationId xmlns:p14="http://schemas.microsoft.com/office/powerpoint/2010/main" val="1900009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0AE6CA3A-766B-4FA6-97B4-59A66624C2EE}" type="datetimeFigureOut">
              <a:rPr lang="es-ES" smtClean="0"/>
              <a:t>31/03/2017</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82711AB5-F733-4753-BB21-63CB4529A11D}" type="slidenum">
              <a:rPr lang="es-ES" smtClean="0"/>
              <a:t>‹Nº›</a:t>
            </a:fld>
            <a:endParaRPr lang="es-ES"/>
          </a:p>
        </p:txBody>
      </p:sp>
    </p:spTree>
    <p:extLst>
      <p:ext uri="{BB962C8B-B14F-4D97-AF65-F5344CB8AC3E}">
        <p14:creationId xmlns:p14="http://schemas.microsoft.com/office/powerpoint/2010/main" val="869296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0AE6CA3A-766B-4FA6-97B4-59A66624C2EE}" type="datetimeFigureOut">
              <a:rPr lang="es-ES" smtClean="0"/>
              <a:t>31/03/2017</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2711AB5-F733-4753-BB21-63CB4529A11D}" type="slidenum">
              <a:rPr lang="es-ES" smtClean="0"/>
              <a:t>‹Nº›</a:t>
            </a:fld>
            <a:endParaRPr lang="es-ES"/>
          </a:p>
        </p:txBody>
      </p:sp>
    </p:spTree>
    <p:extLst>
      <p:ext uri="{BB962C8B-B14F-4D97-AF65-F5344CB8AC3E}">
        <p14:creationId xmlns:p14="http://schemas.microsoft.com/office/powerpoint/2010/main" val="2683963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0AE6CA3A-766B-4FA6-97B4-59A66624C2EE}" type="datetimeFigureOut">
              <a:rPr lang="es-ES" smtClean="0"/>
              <a:t>31/03/2017</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2711AB5-F733-4753-BB21-63CB4529A11D}" type="slidenum">
              <a:rPr lang="es-ES" smtClean="0"/>
              <a:t>‹Nº›</a:t>
            </a:fld>
            <a:endParaRPr lang="es-ES"/>
          </a:p>
        </p:txBody>
      </p:sp>
    </p:spTree>
    <p:extLst>
      <p:ext uri="{BB962C8B-B14F-4D97-AF65-F5344CB8AC3E}">
        <p14:creationId xmlns:p14="http://schemas.microsoft.com/office/powerpoint/2010/main" val="500691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E6CA3A-766B-4FA6-97B4-59A66624C2EE}" type="datetimeFigureOut">
              <a:rPr lang="es-ES" smtClean="0"/>
              <a:t>31/03/2017</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711AB5-F733-4753-BB21-63CB4529A11D}" type="slidenum">
              <a:rPr lang="es-ES" smtClean="0"/>
              <a:t>‹Nº›</a:t>
            </a:fld>
            <a:endParaRPr lang="es-ES"/>
          </a:p>
        </p:txBody>
      </p:sp>
    </p:spTree>
    <p:extLst>
      <p:ext uri="{BB962C8B-B14F-4D97-AF65-F5344CB8AC3E}">
        <p14:creationId xmlns:p14="http://schemas.microsoft.com/office/powerpoint/2010/main" val="25932553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uah.es/es/admision-y-ayudas/grados/pruebas-de-acceso/selectividad/coordinacion-pau/" TargetMode="Externa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351585" y="553793"/>
            <a:ext cx="7406640" cy="2562418"/>
          </a:xfrm>
        </p:spPr>
        <p:txBody>
          <a:bodyPr>
            <a:normAutofit fontScale="90000"/>
          </a:bodyPr>
          <a:lstStyle/>
          <a:p>
            <a:pPr algn="ctr"/>
            <a:r>
              <a:rPr lang="es-ES" sz="3100" b="1" dirty="0">
                <a:latin typeface="Verdana" pitchFamily="34" charset="0"/>
                <a:ea typeface="Verdana" pitchFamily="34" charset="0"/>
                <a:cs typeface="Verdana" pitchFamily="34" charset="0"/>
              </a:rPr>
              <a:t>C.E.M HIPATIA FUHEM</a:t>
            </a:r>
            <a:br>
              <a:rPr lang="es-ES" sz="3100" b="1" dirty="0">
                <a:latin typeface="Verdana" pitchFamily="34" charset="0"/>
                <a:ea typeface="Verdana" pitchFamily="34" charset="0"/>
                <a:cs typeface="Verdana" pitchFamily="34" charset="0"/>
              </a:rPr>
            </a:br>
            <a:br>
              <a:rPr lang="es-ES" sz="3100" b="1" dirty="0">
                <a:latin typeface="Verdana" pitchFamily="34" charset="0"/>
                <a:ea typeface="Verdana" pitchFamily="34" charset="0"/>
                <a:cs typeface="Verdana" pitchFamily="34" charset="0"/>
              </a:rPr>
            </a:br>
            <a:r>
              <a:rPr lang="es-ES" sz="3100" b="1" dirty="0">
                <a:latin typeface="Verdana" pitchFamily="34" charset="0"/>
                <a:ea typeface="Verdana" pitchFamily="34" charset="0"/>
                <a:cs typeface="Verdana" pitchFamily="34" charset="0"/>
              </a:rPr>
              <a:t>EVALUACIÓN ACCESO UNIVERSIDAD CURSO 16.17</a:t>
            </a:r>
            <a:br>
              <a:rPr lang="es-ES" sz="3100" b="1" dirty="0">
                <a:latin typeface="Verdana" pitchFamily="34" charset="0"/>
                <a:ea typeface="Verdana" pitchFamily="34" charset="0"/>
                <a:cs typeface="Verdana" pitchFamily="34" charset="0"/>
              </a:rPr>
            </a:br>
            <a:r>
              <a:rPr lang="es-ES" sz="3100" b="1" dirty="0" err="1">
                <a:latin typeface="Verdana" pitchFamily="34" charset="0"/>
                <a:ea typeface="Verdana" pitchFamily="34" charset="0"/>
                <a:cs typeface="Verdana" pitchFamily="34" charset="0"/>
              </a:rPr>
              <a:t>EvAU</a:t>
            </a:r>
            <a:br>
              <a:rPr lang="es-ES" sz="3100" b="1" dirty="0">
                <a:latin typeface="Verdana" pitchFamily="34" charset="0"/>
                <a:ea typeface="Verdana" pitchFamily="34" charset="0"/>
                <a:cs typeface="Verdana" pitchFamily="34" charset="0"/>
              </a:rPr>
            </a:br>
            <a:endParaRPr lang="es-ES" sz="2700" dirty="0"/>
          </a:p>
        </p:txBody>
      </p:sp>
      <p:sp>
        <p:nvSpPr>
          <p:cNvPr id="3" name="2 Subtítulo"/>
          <p:cNvSpPr>
            <a:spLocks noGrp="1"/>
          </p:cNvSpPr>
          <p:nvPr>
            <p:ph type="subTitle" idx="1"/>
          </p:nvPr>
        </p:nvSpPr>
        <p:spPr>
          <a:xfrm>
            <a:off x="162176" y="5571095"/>
            <a:ext cx="6912768" cy="672480"/>
          </a:xfrm>
        </p:spPr>
        <p:txBody>
          <a:bodyPr>
            <a:noAutofit/>
          </a:bodyPr>
          <a:lstStyle/>
          <a:p>
            <a:pPr algn="l"/>
            <a:r>
              <a:rPr lang="es-ES_tradnl" sz="1600" dirty="0">
                <a:latin typeface="Verdana" pitchFamily="34" charset="0"/>
                <a:ea typeface="Verdana" pitchFamily="34" charset="0"/>
                <a:cs typeface="Verdana" pitchFamily="34" charset="0"/>
              </a:rPr>
              <a:t>JEFATURA DE ESTUDIOS BACHILLERATO</a:t>
            </a:r>
            <a:endParaRPr lang="es-ES" sz="1600" dirty="0">
              <a:latin typeface="Verdana" pitchFamily="34" charset="0"/>
              <a:ea typeface="Verdana" pitchFamily="34" charset="0"/>
              <a:cs typeface="Verdana" pitchFamily="34" charset="0"/>
            </a:endParaRPr>
          </a:p>
        </p:txBody>
      </p:sp>
      <p:pic>
        <p:nvPicPr>
          <p:cNvPr id="5" name="Picture 2" descr="LogoHipatia"/>
          <p:cNvPicPr>
            <a:picLocks noChangeAspect="1" noChangeArrowheads="1"/>
          </p:cNvPicPr>
          <p:nvPr/>
        </p:nvPicPr>
        <p:blipFill>
          <a:blip r:embed="rId2" cstate="print"/>
          <a:srcRect/>
          <a:stretch>
            <a:fillRect/>
          </a:stretch>
        </p:blipFill>
        <p:spPr bwMode="auto">
          <a:xfrm>
            <a:off x="355359" y="224339"/>
            <a:ext cx="1667719" cy="1218095"/>
          </a:xfrm>
          <a:prstGeom prst="rect">
            <a:avLst/>
          </a:prstGeom>
          <a:noFill/>
        </p:spPr>
      </p:pic>
      <p:pic>
        <p:nvPicPr>
          <p:cNvPr id="1026" name="Picture 2"/>
          <p:cNvPicPr>
            <a:picLocks noChangeAspect="1" noChangeArrowheads="1"/>
          </p:cNvPicPr>
          <p:nvPr/>
        </p:nvPicPr>
        <p:blipFill>
          <a:blip r:embed="rId3" cstate="print"/>
          <a:srcRect/>
          <a:stretch>
            <a:fillRect/>
          </a:stretch>
        </p:blipFill>
        <p:spPr bwMode="auto">
          <a:xfrm>
            <a:off x="1907648" y="3116210"/>
            <a:ext cx="8426640" cy="1814348"/>
          </a:xfrm>
          <a:prstGeom prst="rect">
            <a:avLst/>
          </a:prstGeom>
          <a:noFill/>
          <a:ln w="9525">
            <a:noFill/>
            <a:miter lim="800000"/>
            <a:headEnd/>
            <a:tailEnd/>
          </a:ln>
        </p:spPr>
      </p:pic>
    </p:spTree>
    <p:extLst>
      <p:ext uri="{BB962C8B-B14F-4D97-AF65-F5344CB8AC3E}">
        <p14:creationId xmlns:p14="http://schemas.microsoft.com/office/powerpoint/2010/main" val="3039020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981200" y="1146887"/>
            <a:ext cx="7239000" cy="639039"/>
          </a:xfrm>
        </p:spPr>
        <p:txBody>
          <a:bodyPr>
            <a:normAutofit fontScale="90000"/>
          </a:bodyPr>
          <a:lstStyle/>
          <a:p>
            <a:pPr>
              <a:defRPr/>
            </a:pPr>
            <a:r>
              <a:rPr lang="es-ES" dirty="0"/>
              <a:t>CASO 1</a:t>
            </a:r>
          </a:p>
        </p:txBody>
      </p:sp>
      <mc:AlternateContent xmlns:mc="http://schemas.openxmlformats.org/markup-compatibility/2006" xmlns:a14="http://schemas.microsoft.com/office/drawing/2010/main">
        <mc:Choice Requires="a14">
          <p:sp>
            <p:nvSpPr>
              <p:cNvPr id="5" name="Marcador de contenido 4"/>
              <p:cNvSpPr>
                <a:spLocks noGrp="1"/>
              </p:cNvSpPr>
              <p:nvPr>
                <p:ph idx="1"/>
              </p:nvPr>
            </p:nvSpPr>
            <p:spPr>
              <a:xfrm>
                <a:off x="1981200" y="1916832"/>
                <a:ext cx="7239000" cy="4539531"/>
              </a:xfrm>
            </p:spPr>
            <p:txBody>
              <a:bodyPr/>
              <a:lstStyle/>
              <a:p>
                <a:pPr algn="just"/>
                <a:r>
                  <a:rPr lang="es-ES" sz="2200" dirty="0"/>
                  <a:t>Para alumnos/as que han titulado conforme al sistema LOMCE, es decir, han cursado todas las materias de 1º y 2º de Bachillerato conforme al sistema LOMCE.</a:t>
                </a:r>
              </a:p>
              <a:p>
                <a:pPr algn="just"/>
                <a:r>
                  <a:rPr lang="es-ES" sz="2200" dirty="0"/>
                  <a:t>Para acceder a la Universidad los alumnos/as deben tener una Calificación de Acceso a la Universidad (en adelante CAU) mayor o igual que cinco puntos (CAU </a:t>
                </a:r>
                <a14:m>
                  <m:oMath xmlns:m="http://schemas.openxmlformats.org/officeDocument/2006/math">
                    <m:r>
                      <a:rPr lang="es-ES" sz="2200" i="1">
                        <a:latin typeface="Cambria Math" panose="02040503050406030204" pitchFamily="18" charset="0"/>
                        <a:ea typeface="Cambria Math" panose="02040503050406030204" pitchFamily="18" charset="0"/>
                      </a:rPr>
                      <m:t>≥</m:t>
                    </m:r>
                  </m:oMath>
                </a14:m>
                <a:r>
                  <a:rPr lang="es-ES" sz="2200" dirty="0"/>
                  <a:t> 5). La calificación de acceso a la Universidad se calcula de la siguiente manera:</a:t>
                </a:r>
              </a:p>
              <a:p>
                <a:pPr lvl="1" algn="just"/>
                <a:r>
                  <a:rPr lang="es-ES" sz="2000" dirty="0"/>
                  <a:t>60% Calificaciones del Bachillerato</a:t>
                </a:r>
              </a:p>
              <a:p>
                <a:pPr lvl="1" algn="just"/>
                <a:r>
                  <a:rPr lang="es-ES" sz="2000" dirty="0"/>
                  <a:t>40% Calificaciones de la parte obligatoria de la </a:t>
                </a:r>
                <a:r>
                  <a:rPr lang="es-ES" sz="2000" dirty="0" err="1"/>
                  <a:t>EvAU</a:t>
                </a:r>
                <a:r>
                  <a:rPr lang="es-ES" sz="2000" dirty="0"/>
                  <a:t>.</a:t>
                </a:r>
              </a:p>
            </p:txBody>
          </p:sp>
        </mc:Choice>
        <mc:Fallback xmlns="">
          <p:sp>
            <p:nvSpPr>
              <p:cNvPr id="5" name="Marcador de contenido 4"/>
              <p:cNvSpPr>
                <a:spLocks noGrp="1" noRot="1" noChangeAspect="1" noMove="1" noResize="1" noEditPoints="1" noAdjustHandles="1" noChangeArrowheads="1" noChangeShapeType="1" noTextEdit="1"/>
              </p:cNvSpPr>
              <p:nvPr>
                <p:ph idx="1"/>
              </p:nvPr>
            </p:nvSpPr>
            <p:spPr>
              <a:xfrm>
                <a:off x="457200" y="1916831"/>
                <a:ext cx="7239000" cy="4539531"/>
              </a:xfrm>
              <a:blipFill rotWithShape="0">
                <a:blip r:embed="rId3"/>
                <a:stretch>
                  <a:fillRect l="-253" t="-940" r="-1010"/>
                </a:stretch>
              </a:blipFill>
            </p:spPr>
            <p:txBody>
              <a:bodyPr/>
              <a:lstStyle/>
              <a:p>
                <a:r>
                  <a:rPr lang="es-ES">
                    <a:noFill/>
                  </a:rPr>
                  <a:t> </a:t>
                </a:r>
              </a:p>
            </p:txBody>
          </p:sp>
        </mc:Fallback>
      </mc:AlternateContent>
      <p:sp>
        <p:nvSpPr>
          <p:cNvPr id="10" name="6 CuadroTexto"/>
          <p:cNvSpPr txBox="1"/>
          <p:nvPr/>
        </p:nvSpPr>
        <p:spPr>
          <a:xfrm rot="16200000">
            <a:off x="8692050" y="2990864"/>
            <a:ext cx="2954655" cy="369888"/>
          </a:xfrm>
          <a:prstGeom prst="rect">
            <a:avLst/>
          </a:prstGeom>
          <a:noFill/>
        </p:spPr>
        <p:txBody>
          <a:bodyPr vert="vert">
            <a:spAutoFit/>
          </a:bodyPr>
          <a:lstStyle/>
          <a:p>
            <a:pPr algn="ctr">
              <a:lnSpc>
                <a:spcPct val="250000"/>
              </a:lnSpc>
              <a:defRPr/>
            </a:pPr>
            <a:r>
              <a:rPr lang="es-ES" b="1" dirty="0">
                <a:solidFill>
                  <a:srgbClr val="EEECE1">
                    <a:lumMod val="90000"/>
                  </a:srgbClr>
                </a:solidFill>
              </a:rPr>
              <a:t>E</a:t>
            </a:r>
          </a:p>
          <a:p>
            <a:pPr algn="ctr">
              <a:lnSpc>
                <a:spcPct val="250000"/>
              </a:lnSpc>
              <a:defRPr/>
            </a:pPr>
            <a:r>
              <a:rPr lang="es-ES" b="1" dirty="0">
                <a:solidFill>
                  <a:srgbClr val="EEECE1">
                    <a:lumMod val="90000"/>
                  </a:srgbClr>
                </a:solidFill>
              </a:rPr>
              <a:t>V</a:t>
            </a:r>
          </a:p>
          <a:p>
            <a:pPr algn="ctr">
              <a:lnSpc>
                <a:spcPct val="250000"/>
              </a:lnSpc>
              <a:defRPr/>
            </a:pPr>
            <a:r>
              <a:rPr lang="es-ES" b="1" dirty="0">
                <a:solidFill>
                  <a:srgbClr val="EEECE1">
                    <a:lumMod val="90000"/>
                  </a:srgbClr>
                </a:solidFill>
              </a:rPr>
              <a:t>A</a:t>
            </a:r>
          </a:p>
          <a:p>
            <a:pPr algn="ctr">
              <a:lnSpc>
                <a:spcPct val="250000"/>
              </a:lnSpc>
              <a:defRPr/>
            </a:pPr>
            <a:r>
              <a:rPr lang="es-ES" b="1" dirty="0">
                <a:solidFill>
                  <a:srgbClr val="EEECE1">
                    <a:lumMod val="90000"/>
                  </a:srgbClr>
                </a:solidFill>
              </a:rPr>
              <a:t>U</a:t>
            </a:r>
          </a:p>
        </p:txBody>
      </p:sp>
      <p:pic>
        <p:nvPicPr>
          <p:cNvPr id="6" name="Picture 2" descr="LogoHipatia"/>
          <p:cNvPicPr>
            <a:picLocks noChangeAspect="1" noChangeArrowheads="1"/>
          </p:cNvPicPr>
          <p:nvPr/>
        </p:nvPicPr>
        <p:blipFill>
          <a:blip r:embed="rId4" cstate="print"/>
          <a:srcRect/>
          <a:stretch>
            <a:fillRect/>
          </a:stretch>
        </p:blipFill>
        <p:spPr bwMode="auto">
          <a:xfrm>
            <a:off x="-1" y="-1"/>
            <a:ext cx="1540829" cy="1125415"/>
          </a:xfrm>
          <a:prstGeom prst="rect">
            <a:avLst/>
          </a:prstGeom>
          <a:noFill/>
        </p:spPr>
      </p:pic>
    </p:spTree>
    <p:extLst>
      <p:ext uri="{BB962C8B-B14F-4D97-AF65-F5344CB8AC3E}">
        <p14:creationId xmlns:p14="http://schemas.microsoft.com/office/powerpoint/2010/main" val="36147701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 Título"/>
          <p:cNvSpPr txBox="1">
            <a:spLocks/>
          </p:cNvSpPr>
          <p:nvPr/>
        </p:nvSpPr>
        <p:spPr>
          <a:xfrm>
            <a:off x="1991544" y="1014229"/>
            <a:ext cx="7239000" cy="776333"/>
          </a:xfrm>
          <a:prstGeom prst="rect">
            <a:avLst/>
          </a:prstGeom>
        </p:spPr>
        <p:txBody>
          <a:bodyPr vert="horz" lIns="45720" tIns="0" rIns="45720" bIns="0" anchor="b" anchorCtr="0">
            <a:normAutofit fontScale="97500"/>
          </a:bodyPr>
          <a:lstStyle/>
          <a:p>
            <a:pPr algn="ctr" defTabSz="914400">
              <a:spcBef>
                <a:spcPct val="0"/>
              </a:spcBef>
              <a:defRPr/>
            </a:pPr>
            <a:r>
              <a:rPr lang="es-ES" sz="4800" b="1" dirty="0">
                <a:ln w="500">
                  <a:solidFill>
                    <a:srgbClr val="1F497D">
                      <a:shade val="20000"/>
                      <a:satMod val="120000"/>
                    </a:srgbClr>
                  </a:solidFill>
                </a:ln>
                <a:gradFill>
                  <a:gsLst>
                    <a:gs pos="0">
                      <a:srgbClr val="8064A2">
                        <a:tint val="13000"/>
                      </a:srgbClr>
                    </a:gs>
                    <a:gs pos="10000">
                      <a:srgbClr val="8064A2">
                        <a:tint val="20000"/>
                      </a:srgbClr>
                    </a:gs>
                    <a:gs pos="49000">
                      <a:srgbClr val="8064A2">
                        <a:tint val="70000"/>
                      </a:srgbClr>
                    </a:gs>
                    <a:gs pos="50000">
                      <a:srgbClr val="8064A2">
                        <a:tint val="97000"/>
                      </a:srgbClr>
                    </a:gs>
                    <a:gs pos="100000">
                      <a:srgbClr val="8064A2">
                        <a:tint val="20000"/>
                      </a:srgbClr>
                    </a:gs>
                  </a:gsLst>
                  <a:lin ang="5400000" scaled="1"/>
                </a:gradFill>
              </a:rPr>
              <a:t>Ejemplo ciencias 1</a:t>
            </a:r>
          </a:p>
        </p:txBody>
      </p:sp>
      <p:graphicFrame>
        <p:nvGraphicFramePr>
          <p:cNvPr id="2" name="Tabla 1"/>
          <p:cNvGraphicFramePr>
            <a:graphicFrameLocks noGrp="1"/>
          </p:cNvGraphicFramePr>
          <p:nvPr>
            <p:extLst/>
          </p:nvPr>
        </p:nvGraphicFramePr>
        <p:xfrm>
          <a:off x="2063549" y="1916832"/>
          <a:ext cx="7272810" cy="4445000"/>
        </p:xfrm>
        <a:graphic>
          <a:graphicData uri="http://schemas.openxmlformats.org/drawingml/2006/table">
            <a:tbl>
              <a:tblPr firstRow="1" bandRow="1">
                <a:tableStyleId>{5C22544A-7EE6-4342-B048-85BDC9FD1C3A}</a:tableStyleId>
              </a:tblPr>
              <a:tblGrid>
                <a:gridCol w="1800203">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gridCol w="1728192">
                  <a:extLst>
                    <a:ext uri="{9D8B030D-6E8A-4147-A177-3AD203B41FA5}">
                      <a16:colId xmlns:a16="http://schemas.microsoft.com/office/drawing/2014/main" val="20002"/>
                    </a:ext>
                  </a:extLst>
                </a:gridCol>
                <a:gridCol w="648072">
                  <a:extLst>
                    <a:ext uri="{9D8B030D-6E8A-4147-A177-3AD203B41FA5}">
                      <a16:colId xmlns:a16="http://schemas.microsoft.com/office/drawing/2014/main" val="20003"/>
                    </a:ext>
                  </a:extLst>
                </a:gridCol>
                <a:gridCol w="1728192">
                  <a:extLst>
                    <a:ext uri="{9D8B030D-6E8A-4147-A177-3AD203B41FA5}">
                      <a16:colId xmlns:a16="http://schemas.microsoft.com/office/drawing/2014/main" val="20004"/>
                    </a:ext>
                  </a:extLst>
                </a:gridCol>
                <a:gridCol w="936103">
                  <a:extLst>
                    <a:ext uri="{9D8B030D-6E8A-4147-A177-3AD203B41FA5}">
                      <a16:colId xmlns:a16="http://schemas.microsoft.com/office/drawing/2014/main" val="20005"/>
                    </a:ext>
                  </a:extLst>
                </a:gridCol>
              </a:tblGrid>
              <a:tr h="370840">
                <a:tc gridSpan="4">
                  <a:txBody>
                    <a:bodyPr/>
                    <a:lstStyle/>
                    <a:p>
                      <a:pPr algn="ctr"/>
                      <a:r>
                        <a:rPr lang="es-ES" sz="1600" dirty="0"/>
                        <a:t>MATERIAS</a:t>
                      </a:r>
                      <a:r>
                        <a:rPr lang="es-ES" sz="1600" baseline="0" dirty="0"/>
                        <a:t> BACHILLERATO</a:t>
                      </a:r>
                      <a:endParaRPr lang="es-ES" sz="16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E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ES" dirty="0"/>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s-ES" dirty="0"/>
                        <a:t>MATERIAS</a:t>
                      </a:r>
                      <a:r>
                        <a:rPr lang="es-ES" baseline="0" dirty="0"/>
                        <a:t> </a:t>
                      </a:r>
                      <a:r>
                        <a:rPr lang="es-ES" dirty="0"/>
                        <a:t> PAU</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ES" dirty="0"/>
                    </a:p>
                  </a:txBody>
                  <a:tcPr/>
                </a:tc>
                <a:extLst>
                  <a:ext uri="{0D108BD9-81ED-4DB2-BD59-A6C34878D82A}">
                    <a16:rowId xmlns:a16="http://schemas.microsoft.com/office/drawing/2014/main" val="10000"/>
                  </a:ext>
                </a:extLst>
              </a:tr>
              <a:tr h="370840">
                <a:tc>
                  <a:txBody>
                    <a:bodyPr/>
                    <a:lstStyle/>
                    <a:p>
                      <a:r>
                        <a:rPr lang="es-ES" sz="1600" dirty="0"/>
                        <a:t>Lengua I</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Lengua II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6</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dirty="0"/>
                        <a:t>Lengua</a:t>
                      </a:r>
                      <a:r>
                        <a:rPr lang="es-ES" baseline="0" dirty="0"/>
                        <a:t> II</a:t>
                      </a:r>
                      <a:endParaRPr lang="es-ES"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dirty="0"/>
                        <a:t>5,72</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r>
                        <a:rPr lang="es-ES" sz="1600" dirty="0"/>
                        <a:t>Inglés I</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Inglés II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7</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dirty="0"/>
                        <a:t>Inglés</a:t>
                      </a:r>
                      <a:r>
                        <a:rPr lang="es-ES" baseline="0" dirty="0"/>
                        <a:t> II</a:t>
                      </a:r>
                      <a:endParaRPr lang="es-ES"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dirty="0"/>
                        <a:t>4,89</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27640">
                <a:tc>
                  <a:txBody>
                    <a:bodyPr/>
                    <a:lstStyle/>
                    <a:p>
                      <a:r>
                        <a:rPr lang="es-ES" sz="1600" dirty="0"/>
                        <a:t>Filosofía</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400" dirty="0"/>
                        <a:t>Historia</a:t>
                      </a:r>
                      <a:r>
                        <a:rPr lang="es-ES" sz="1400" baseline="0" dirty="0"/>
                        <a:t> de España</a:t>
                      </a:r>
                      <a:endParaRPr lang="es-E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5</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400" dirty="0"/>
                        <a:t>Historia</a:t>
                      </a:r>
                      <a:r>
                        <a:rPr lang="es-ES" sz="1400" baseline="0" dirty="0"/>
                        <a:t> de España</a:t>
                      </a:r>
                      <a:endParaRPr lang="es-ES" sz="1400"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dirty="0"/>
                        <a:t>3,25</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r>
                        <a:rPr lang="es-ES" sz="1600" dirty="0"/>
                        <a:t>Matemáticas</a:t>
                      </a:r>
                      <a:r>
                        <a:rPr lang="es-ES" sz="1600" baseline="0" dirty="0"/>
                        <a:t> I</a:t>
                      </a:r>
                      <a:endParaRPr lang="es-ES" sz="1600"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Matemáticas</a:t>
                      </a:r>
                      <a:r>
                        <a:rPr lang="es-ES" sz="1600" baseline="0" dirty="0"/>
                        <a:t> II</a:t>
                      </a:r>
                      <a:endParaRPr lang="es-E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6</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dirty="0"/>
                        <a:t>Matemáticas</a:t>
                      </a:r>
                      <a:r>
                        <a:rPr lang="es-ES" baseline="0" dirty="0"/>
                        <a:t> II</a:t>
                      </a:r>
                      <a:endParaRPr lang="es-ES"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s-ES" dirty="0"/>
                        <a:t>7,75</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70840">
                <a:tc>
                  <a:txBody>
                    <a:bodyPr/>
                    <a:lstStyle/>
                    <a:p>
                      <a:r>
                        <a:rPr lang="es-ES" sz="1600" dirty="0"/>
                        <a:t>Física</a:t>
                      </a:r>
                      <a:r>
                        <a:rPr lang="es-ES" sz="1600" baseline="0" dirty="0"/>
                        <a:t> y Química</a:t>
                      </a:r>
                      <a:endParaRPr lang="es-ES" sz="1600"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baseline="0" dirty="0"/>
                        <a:t>Química</a:t>
                      </a:r>
                      <a:endParaRPr lang="es-E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6</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dirty="0"/>
                        <a:t>MEDIA </a:t>
                      </a:r>
                      <a:r>
                        <a:rPr lang="es-ES" sz="1000" dirty="0"/>
                        <a:t>debe</a:t>
                      </a:r>
                      <a:r>
                        <a:rPr lang="es-ES" sz="1000" baseline="0" dirty="0"/>
                        <a:t> ser ≥ 4</a:t>
                      </a:r>
                      <a:endParaRPr lang="es-E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s-ES" dirty="0"/>
                        <a:t>5,4</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70840">
                <a:tc>
                  <a:txBody>
                    <a:bodyPr/>
                    <a:lstStyle/>
                    <a:p>
                      <a:r>
                        <a:rPr lang="es-ES" sz="1350" dirty="0"/>
                        <a:t>Biología y Geología</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Biología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5</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s-ES" sz="1800" b="1" dirty="0">
                          <a:solidFill>
                            <a:srgbClr val="0070C0"/>
                          </a:solidFill>
                        </a:rPr>
                        <a:t>Pondera</a:t>
                      </a:r>
                      <a:r>
                        <a:rPr lang="es-ES" sz="1800" b="1" baseline="0" dirty="0">
                          <a:solidFill>
                            <a:srgbClr val="0070C0"/>
                          </a:solidFill>
                        </a:rPr>
                        <a:t> 40%</a:t>
                      </a:r>
                      <a:endParaRPr lang="es-ES" sz="1800" b="1" dirty="0">
                        <a:solidFill>
                          <a:srgbClr val="0070C0"/>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s-ES" dirty="0"/>
                    </a:p>
                  </a:txBody>
                  <a:tcPr/>
                </a:tc>
                <a:extLst>
                  <a:ext uri="{0D108BD9-81ED-4DB2-BD59-A6C34878D82A}">
                    <a16:rowId xmlns:a16="http://schemas.microsoft.com/office/drawing/2014/main" val="10006"/>
                  </a:ext>
                </a:extLst>
              </a:tr>
              <a:tr h="370840">
                <a:tc>
                  <a:txBody>
                    <a:bodyPr/>
                    <a:lstStyle/>
                    <a:p>
                      <a:r>
                        <a:rPr lang="es-ES" sz="1400" dirty="0"/>
                        <a:t>Educación</a:t>
                      </a:r>
                      <a:r>
                        <a:rPr lang="es-ES" sz="1400" baseline="0" dirty="0"/>
                        <a:t> Física</a:t>
                      </a:r>
                      <a:endParaRPr lang="es-ES" sz="1400"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800" dirty="0"/>
                        <a:t>Física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5</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s-ES" dirty="0"/>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38100" cap="flat" cmpd="sng" algn="ctr">
                      <a:solidFill>
                        <a:srgbClr val="00B050"/>
                      </a:solidFill>
                      <a:prstDash val="solid"/>
                      <a:round/>
                      <a:headEnd type="none" w="med" len="med"/>
                      <a:tailEnd type="none" w="med" len="med"/>
                    </a:lnB>
                  </a:tcPr>
                </a:tc>
                <a:tc>
                  <a:txBody>
                    <a:bodyPr/>
                    <a:lstStyle/>
                    <a:p>
                      <a:endParaRPr lang="es-ES" dirty="0"/>
                    </a:p>
                  </a:txBody>
                  <a:tcPr>
                    <a:lnT w="28575" cap="flat" cmpd="sng" algn="ctr">
                      <a:solidFill>
                        <a:schemeClr val="tx1"/>
                      </a:solidFill>
                      <a:prstDash val="solid"/>
                      <a:round/>
                      <a:headEnd type="none" w="med" len="med"/>
                      <a:tailEnd type="none" w="med" len="med"/>
                    </a:lnT>
                    <a:lnB w="381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10007"/>
                  </a:ext>
                </a:extLst>
              </a:tr>
              <a:tr h="370840">
                <a:tc>
                  <a:txBody>
                    <a:bodyPr/>
                    <a:lstStyle/>
                    <a:p>
                      <a:r>
                        <a:rPr lang="es-ES" sz="1600" dirty="0"/>
                        <a:t>TIC I</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dirty="0"/>
                        <a:t>CTM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s-ES" sz="1600" dirty="0"/>
                        <a:t>7</a:t>
                      </a:r>
                    </a:p>
                  </a:txBody>
                  <a:tcPr>
                    <a:lnL w="12700" cap="flat" cmpd="sng" algn="ctr">
                      <a:solidFill>
                        <a:schemeClr val="tx1"/>
                      </a:solidFill>
                      <a:prstDash val="solid"/>
                      <a:round/>
                      <a:headEnd type="none" w="med" len="med"/>
                      <a:tailEnd type="none" w="med" len="med"/>
                    </a:lnL>
                    <a:lnR w="38100" cap="flat" cmpd="sng" algn="ctr">
                      <a:solidFill>
                        <a:srgbClr val="00B050"/>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rowSpan="2">
                  <a:txBody>
                    <a:bodyPr/>
                    <a:lstStyle/>
                    <a:p>
                      <a:pPr algn="ctr"/>
                      <a:r>
                        <a:rPr lang="es-ES" b="1" dirty="0"/>
                        <a:t>CALIFICACIÓN</a:t>
                      </a:r>
                      <a:r>
                        <a:rPr lang="es-ES" b="1" baseline="0" dirty="0"/>
                        <a:t> FINAL </a:t>
                      </a:r>
                      <a:r>
                        <a:rPr lang="es-ES" sz="1000" b="1" baseline="0" dirty="0"/>
                        <a:t>debe ser ≥ 5</a:t>
                      </a:r>
                      <a:endParaRPr lang="es-ES" sz="1000" b="1" dirty="0"/>
                    </a:p>
                  </a:txBody>
                  <a:tcPr anchor="ctr">
                    <a:lnL w="38100" cap="flat" cmpd="sng" algn="ctr">
                      <a:solidFill>
                        <a:srgbClr val="00B050"/>
                      </a:solidFill>
                      <a:prstDash val="solid"/>
                      <a:round/>
                      <a:headEnd type="none" w="med" len="med"/>
                      <a:tailEnd type="none" w="med" len="med"/>
                    </a:lnL>
                    <a:lnR w="38100" cap="flat" cmpd="sng" algn="ctr">
                      <a:solidFill>
                        <a:srgbClr val="00B050"/>
                      </a:solidFill>
                      <a:prstDash val="solid"/>
                      <a:round/>
                      <a:headEnd type="none" w="med" len="med"/>
                      <a:tailEnd type="none" w="med" len="med"/>
                    </a:lnR>
                    <a:lnT w="38100" cap="flat" cmpd="sng" algn="ctr">
                      <a:solidFill>
                        <a:srgbClr val="00B050"/>
                      </a:solidFill>
                      <a:prstDash val="solid"/>
                      <a:round/>
                      <a:headEnd type="none" w="med" len="med"/>
                      <a:tailEnd type="none" w="med" len="med"/>
                    </a:lnT>
                    <a:lnB w="38100" cap="flat" cmpd="sng" algn="ctr">
                      <a:solidFill>
                        <a:srgbClr val="00B050"/>
                      </a:solidFill>
                      <a:prstDash val="solid"/>
                      <a:round/>
                      <a:headEnd type="none" w="med" len="med"/>
                      <a:tailEnd type="none" w="med" len="med"/>
                    </a:lnB>
                  </a:tcPr>
                </a:tc>
                <a:tc rowSpan="2">
                  <a:txBody>
                    <a:bodyPr/>
                    <a:lstStyle/>
                    <a:p>
                      <a:pPr algn="ctr"/>
                      <a:r>
                        <a:rPr lang="es-ES" sz="2400" dirty="0"/>
                        <a:t>5,87</a:t>
                      </a:r>
                    </a:p>
                  </a:txBody>
                  <a:tcPr anchor="ctr">
                    <a:lnL w="38100" cap="flat" cmpd="sng" algn="ctr">
                      <a:solidFill>
                        <a:srgbClr val="00B050"/>
                      </a:solidFill>
                      <a:prstDash val="solid"/>
                      <a:round/>
                      <a:headEnd type="none" w="med" len="med"/>
                      <a:tailEnd type="none" w="med" len="med"/>
                    </a:lnL>
                    <a:lnR w="38100" cap="flat" cmpd="sng" algn="ctr">
                      <a:solidFill>
                        <a:srgbClr val="00B050"/>
                      </a:solidFill>
                      <a:prstDash val="solid"/>
                      <a:round/>
                      <a:headEnd type="none" w="med" len="med"/>
                      <a:tailEnd type="none" w="med" len="med"/>
                    </a:lnR>
                    <a:lnT w="38100" cap="flat" cmpd="sng" algn="ctr">
                      <a:solidFill>
                        <a:srgbClr val="00B050"/>
                      </a:solidFill>
                      <a:prstDash val="solid"/>
                      <a:round/>
                      <a:headEnd type="none" w="med" len="med"/>
                      <a:tailEnd type="none" w="med" len="med"/>
                    </a:lnT>
                    <a:lnB w="381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10008"/>
                  </a:ext>
                </a:extLst>
              </a:tr>
              <a:tr h="370840">
                <a:tc>
                  <a:txBody>
                    <a:bodyPr/>
                    <a:lstStyle/>
                    <a:p>
                      <a:r>
                        <a:rPr lang="es-ES" sz="1400" dirty="0"/>
                        <a:t>Cultura científica</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s-ES" sz="1600" dirty="0"/>
                        <a:t>8</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s-ES" b="1" dirty="0"/>
                        <a:t>MEDIA</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s-ES" dirty="0"/>
                        <a:t>6,18</a:t>
                      </a:r>
                    </a:p>
                  </a:txBody>
                  <a:tcPr>
                    <a:lnL w="28575" cap="flat" cmpd="sng" algn="ctr">
                      <a:solidFill>
                        <a:schemeClr val="tx1"/>
                      </a:solidFill>
                      <a:prstDash val="solid"/>
                      <a:round/>
                      <a:headEnd type="none" w="med" len="med"/>
                      <a:tailEnd type="none" w="med" len="med"/>
                    </a:lnL>
                    <a:lnR w="38100" cap="flat" cmpd="sng" algn="ctr">
                      <a:solidFill>
                        <a:srgbClr val="00B05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vMerge="1">
                  <a:txBody>
                    <a:bodyPr/>
                    <a:lstStyle/>
                    <a:p>
                      <a:endParaRPr lang="es-ES" dirty="0"/>
                    </a:p>
                  </a:txBody>
                  <a:tcPr>
                    <a:lnL w="28575" cap="flat" cmpd="sng" algn="ctr">
                      <a:solidFill>
                        <a:schemeClr val="tx1"/>
                      </a:solidFill>
                      <a:prstDash val="solid"/>
                      <a:round/>
                      <a:headEnd type="none" w="med" len="med"/>
                      <a:tailEnd type="none" w="med" len="med"/>
                    </a:lnL>
                  </a:tcPr>
                </a:tc>
                <a:tc vMerge="1">
                  <a:txBody>
                    <a:bodyPr/>
                    <a:lstStyle/>
                    <a:p>
                      <a:endParaRPr lang="es-ES" dirty="0"/>
                    </a:p>
                  </a:txBody>
                  <a:tcPr/>
                </a:tc>
                <a:extLst>
                  <a:ext uri="{0D108BD9-81ED-4DB2-BD59-A6C34878D82A}">
                    <a16:rowId xmlns:a16="http://schemas.microsoft.com/office/drawing/2014/main" val="10009"/>
                  </a:ext>
                </a:extLst>
              </a:tr>
              <a:tr h="370840">
                <a:tc gridSpan="3">
                  <a:txBody>
                    <a:bodyPr/>
                    <a:lstStyle/>
                    <a:p>
                      <a:pPr algn="r"/>
                      <a:r>
                        <a:rPr lang="es-ES" sz="1600" b="1" dirty="0"/>
                        <a:t>Número</a:t>
                      </a:r>
                      <a:r>
                        <a:rPr lang="es-ES" sz="1600" b="1" baseline="0" dirty="0"/>
                        <a:t> de materias</a:t>
                      </a:r>
                      <a:endParaRPr lang="es-ES" sz="1600" b="1"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s-ES" sz="1200" dirty="0"/>
                    </a:p>
                  </a:txBody>
                  <a:tcPr/>
                </a:tc>
                <a:tc hMerge="1">
                  <a:txBody>
                    <a:bodyPr/>
                    <a:lstStyle/>
                    <a:p>
                      <a:endParaRPr lang="es-ES" dirty="0"/>
                    </a:p>
                  </a:txBody>
                  <a:tcPr/>
                </a:tc>
                <a:tc>
                  <a:txBody>
                    <a:bodyPr/>
                    <a:lstStyle/>
                    <a:p>
                      <a:r>
                        <a:rPr lang="es-ES" sz="1800" b="1" dirty="0"/>
                        <a:t>17</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es-ES" dirty="0"/>
                    </a:p>
                  </a:txBody>
                  <a:tcPr>
                    <a:lnL w="28575" cap="flat" cmpd="sng" algn="ctr">
                      <a:solidFill>
                        <a:schemeClr val="tx1"/>
                      </a:solidFill>
                      <a:prstDash val="solid"/>
                      <a:round/>
                      <a:headEnd type="none" w="med" len="med"/>
                      <a:tailEnd type="none" w="med" len="med"/>
                    </a:lnL>
                    <a:lnT w="38100" cap="flat" cmpd="sng" algn="ctr">
                      <a:solidFill>
                        <a:srgbClr val="00B050"/>
                      </a:solidFill>
                      <a:prstDash val="solid"/>
                      <a:round/>
                      <a:headEnd type="none" w="med" len="med"/>
                      <a:tailEnd type="none" w="med" len="med"/>
                    </a:lnT>
                  </a:tcPr>
                </a:tc>
                <a:tc>
                  <a:txBody>
                    <a:bodyPr/>
                    <a:lstStyle/>
                    <a:p>
                      <a:endParaRPr lang="es-ES" dirty="0"/>
                    </a:p>
                  </a:txBody>
                  <a:tcPr>
                    <a:lnT w="38100" cap="flat" cmpd="sng" algn="ctr">
                      <a:solidFill>
                        <a:srgbClr val="00B050"/>
                      </a:solidFill>
                      <a:prstDash val="solid"/>
                      <a:round/>
                      <a:headEnd type="none" w="med" len="med"/>
                      <a:tailEnd type="none" w="med" len="med"/>
                    </a:lnT>
                  </a:tcPr>
                </a:tc>
                <a:extLst>
                  <a:ext uri="{0D108BD9-81ED-4DB2-BD59-A6C34878D82A}">
                    <a16:rowId xmlns:a16="http://schemas.microsoft.com/office/drawing/2014/main" val="10010"/>
                  </a:ext>
                </a:extLst>
              </a:tr>
              <a:tr h="370840">
                <a:tc gridSpan="4">
                  <a:txBody>
                    <a:bodyPr/>
                    <a:lstStyle/>
                    <a:p>
                      <a:pPr algn="ctr"/>
                      <a:r>
                        <a:rPr lang="es-ES" sz="1800" b="1" dirty="0">
                          <a:solidFill>
                            <a:srgbClr val="0070C0"/>
                          </a:solidFill>
                        </a:rPr>
                        <a:t>Pondera</a:t>
                      </a:r>
                      <a:r>
                        <a:rPr lang="es-ES" sz="1800" b="1" baseline="0" dirty="0">
                          <a:solidFill>
                            <a:srgbClr val="0070C0"/>
                          </a:solidFill>
                        </a:rPr>
                        <a:t> 60%</a:t>
                      </a:r>
                      <a:endParaRPr lang="es-ES" sz="1800" b="1" dirty="0">
                        <a:solidFill>
                          <a:srgbClr val="0070C0"/>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s-ES" dirty="0"/>
                    </a:p>
                  </a:txBody>
                  <a:tcPr/>
                </a:tc>
                <a:tc hMerge="1">
                  <a:txBody>
                    <a:bodyPr/>
                    <a:lstStyle/>
                    <a:p>
                      <a:endParaRPr lang="es-ES" dirty="0"/>
                    </a:p>
                  </a:txBody>
                  <a:tcPr/>
                </a:tc>
                <a:tc hMerge="1">
                  <a:txBody>
                    <a:bodyPr/>
                    <a:lstStyle/>
                    <a:p>
                      <a:endParaRPr lang="es-ES" dirty="0"/>
                    </a:p>
                  </a:txBody>
                  <a:tcPr/>
                </a:tc>
                <a:tc>
                  <a:txBody>
                    <a:bodyPr/>
                    <a:lstStyle/>
                    <a:p>
                      <a:endParaRPr lang="es-ES" dirty="0"/>
                    </a:p>
                  </a:txBody>
                  <a:tcPr>
                    <a:lnL w="28575" cap="flat" cmpd="sng" algn="ctr">
                      <a:solidFill>
                        <a:schemeClr val="tx1"/>
                      </a:solidFill>
                      <a:prstDash val="solid"/>
                      <a:round/>
                      <a:headEnd type="none" w="med" len="med"/>
                      <a:tailEnd type="none" w="med" len="med"/>
                    </a:lnL>
                  </a:tcPr>
                </a:tc>
                <a:tc>
                  <a:txBody>
                    <a:bodyPr/>
                    <a:lstStyle/>
                    <a:p>
                      <a:endParaRPr lang="es-ES" dirty="0"/>
                    </a:p>
                  </a:txBody>
                  <a:tcPr/>
                </a:tc>
                <a:extLst>
                  <a:ext uri="{0D108BD9-81ED-4DB2-BD59-A6C34878D82A}">
                    <a16:rowId xmlns:a16="http://schemas.microsoft.com/office/drawing/2014/main" val="10011"/>
                  </a:ext>
                </a:extLst>
              </a:tr>
            </a:tbl>
          </a:graphicData>
        </a:graphic>
      </p:graphicFrame>
      <p:sp>
        <p:nvSpPr>
          <p:cNvPr id="9" name="6 CuadroTexto"/>
          <p:cNvSpPr txBox="1"/>
          <p:nvPr/>
        </p:nvSpPr>
        <p:spPr>
          <a:xfrm rot="16200000">
            <a:off x="8692050" y="2921183"/>
            <a:ext cx="2954655" cy="369888"/>
          </a:xfrm>
          <a:prstGeom prst="rect">
            <a:avLst/>
          </a:prstGeom>
          <a:noFill/>
        </p:spPr>
        <p:txBody>
          <a:bodyPr vert="vert">
            <a:spAutoFit/>
          </a:bodyPr>
          <a:lstStyle/>
          <a:p>
            <a:pPr algn="ctr">
              <a:lnSpc>
                <a:spcPct val="250000"/>
              </a:lnSpc>
              <a:defRPr/>
            </a:pPr>
            <a:r>
              <a:rPr lang="es-ES" b="1" dirty="0">
                <a:solidFill>
                  <a:srgbClr val="EEECE1">
                    <a:lumMod val="90000"/>
                  </a:srgbClr>
                </a:solidFill>
              </a:rPr>
              <a:t>E</a:t>
            </a:r>
          </a:p>
          <a:p>
            <a:pPr algn="ctr">
              <a:lnSpc>
                <a:spcPct val="250000"/>
              </a:lnSpc>
              <a:defRPr/>
            </a:pPr>
            <a:r>
              <a:rPr lang="es-ES" b="1" dirty="0">
                <a:solidFill>
                  <a:srgbClr val="EEECE1">
                    <a:lumMod val="90000"/>
                  </a:srgbClr>
                </a:solidFill>
              </a:rPr>
              <a:t>V</a:t>
            </a:r>
          </a:p>
          <a:p>
            <a:pPr algn="ctr">
              <a:lnSpc>
                <a:spcPct val="250000"/>
              </a:lnSpc>
              <a:defRPr/>
            </a:pPr>
            <a:r>
              <a:rPr lang="es-ES" b="1" dirty="0">
                <a:solidFill>
                  <a:srgbClr val="EEECE1">
                    <a:lumMod val="90000"/>
                  </a:srgbClr>
                </a:solidFill>
              </a:rPr>
              <a:t>A</a:t>
            </a:r>
          </a:p>
          <a:p>
            <a:pPr algn="ctr">
              <a:lnSpc>
                <a:spcPct val="250000"/>
              </a:lnSpc>
              <a:defRPr/>
            </a:pPr>
            <a:r>
              <a:rPr lang="es-ES" b="1" dirty="0">
                <a:solidFill>
                  <a:srgbClr val="EEECE1">
                    <a:lumMod val="90000"/>
                  </a:srgbClr>
                </a:solidFill>
              </a:rPr>
              <a:t>U</a:t>
            </a:r>
          </a:p>
        </p:txBody>
      </p:sp>
      <p:pic>
        <p:nvPicPr>
          <p:cNvPr id="5" name="Picture 2" descr="LogoHipatia"/>
          <p:cNvPicPr>
            <a:picLocks noChangeAspect="1" noChangeArrowheads="1"/>
          </p:cNvPicPr>
          <p:nvPr/>
        </p:nvPicPr>
        <p:blipFill>
          <a:blip r:embed="rId2" cstate="print"/>
          <a:srcRect/>
          <a:stretch>
            <a:fillRect/>
          </a:stretch>
        </p:blipFill>
        <p:spPr bwMode="auto">
          <a:xfrm>
            <a:off x="-1" y="-1"/>
            <a:ext cx="1540829" cy="1125415"/>
          </a:xfrm>
          <a:prstGeom prst="rect">
            <a:avLst/>
          </a:prstGeom>
          <a:noFill/>
        </p:spPr>
      </p:pic>
    </p:spTree>
    <p:extLst>
      <p:ext uri="{BB962C8B-B14F-4D97-AF65-F5344CB8AC3E}">
        <p14:creationId xmlns:p14="http://schemas.microsoft.com/office/powerpoint/2010/main" val="4766607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 Título"/>
          <p:cNvSpPr txBox="1">
            <a:spLocks/>
          </p:cNvSpPr>
          <p:nvPr/>
        </p:nvSpPr>
        <p:spPr>
          <a:xfrm>
            <a:off x="1991544" y="1014229"/>
            <a:ext cx="7239000" cy="776333"/>
          </a:xfrm>
          <a:prstGeom prst="rect">
            <a:avLst/>
          </a:prstGeom>
        </p:spPr>
        <p:txBody>
          <a:bodyPr vert="horz" lIns="45720" tIns="0" rIns="45720" bIns="0" anchor="b" anchorCtr="0">
            <a:normAutofit fontScale="97500"/>
          </a:bodyPr>
          <a:lstStyle/>
          <a:p>
            <a:pPr algn="ctr" defTabSz="914400">
              <a:spcBef>
                <a:spcPct val="0"/>
              </a:spcBef>
              <a:defRPr/>
            </a:pPr>
            <a:r>
              <a:rPr lang="es-ES" sz="4800" b="1" dirty="0">
                <a:ln w="500">
                  <a:solidFill>
                    <a:srgbClr val="1F497D">
                      <a:shade val="20000"/>
                      <a:satMod val="120000"/>
                    </a:srgbClr>
                  </a:solidFill>
                </a:ln>
                <a:gradFill>
                  <a:gsLst>
                    <a:gs pos="0">
                      <a:srgbClr val="8064A2">
                        <a:tint val="13000"/>
                      </a:srgbClr>
                    </a:gs>
                    <a:gs pos="10000">
                      <a:srgbClr val="8064A2">
                        <a:tint val="20000"/>
                      </a:srgbClr>
                    </a:gs>
                    <a:gs pos="49000">
                      <a:srgbClr val="8064A2">
                        <a:tint val="70000"/>
                      </a:srgbClr>
                    </a:gs>
                    <a:gs pos="50000">
                      <a:srgbClr val="8064A2">
                        <a:tint val="97000"/>
                      </a:srgbClr>
                    </a:gs>
                    <a:gs pos="100000">
                      <a:srgbClr val="8064A2">
                        <a:tint val="20000"/>
                      </a:srgbClr>
                    </a:gs>
                  </a:gsLst>
                  <a:lin ang="5400000" scaled="1"/>
                </a:gradFill>
              </a:rPr>
              <a:t>Ejemplo ciencias 2</a:t>
            </a:r>
          </a:p>
        </p:txBody>
      </p:sp>
      <p:graphicFrame>
        <p:nvGraphicFramePr>
          <p:cNvPr id="2" name="Tabla 1"/>
          <p:cNvGraphicFramePr>
            <a:graphicFrameLocks noGrp="1"/>
          </p:cNvGraphicFramePr>
          <p:nvPr>
            <p:extLst/>
          </p:nvPr>
        </p:nvGraphicFramePr>
        <p:xfrm>
          <a:off x="2063549" y="1916832"/>
          <a:ext cx="7272810" cy="4653280"/>
        </p:xfrm>
        <a:graphic>
          <a:graphicData uri="http://schemas.openxmlformats.org/drawingml/2006/table">
            <a:tbl>
              <a:tblPr firstRow="1" bandRow="1">
                <a:tableStyleId>{5C22544A-7EE6-4342-B048-85BDC9FD1C3A}</a:tableStyleId>
              </a:tblPr>
              <a:tblGrid>
                <a:gridCol w="1800203">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gridCol w="1728192">
                  <a:extLst>
                    <a:ext uri="{9D8B030D-6E8A-4147-A177-3AD203B41FA5}">
                      <a16:colId xmlns:a16="http://schemas.microsoft.com/office/drawing/2014/main" val="20002"/>
                    </a:ext>
                  </a:extLst>
                </a:gridCol>
                <a:gridCol w="648072">
                  <a:extLst>
                    <a:ext uri="{9D8B030D-6E8A-4147-A177-3AD203B41FA5}">
                      <a16:colId xmlns:a16="http://schemas.microsoft.com/office/drawing/2014/main" val="20003"/>
                    </a:ext>
                  </a:extLst>
                </a:gridCol>
                <a:gridCol w="1728192">
                  <a:extLst>
                    <a:ext uri="{9D8B030D-6E8A-4147-A177-3AD203B41FA5}">
                      <a16:colId xmlns:a16="http://schemas.microsoft.com/office/drawing/2014/main" val="20004"/>
                    </a:ext>
                  </a:extLst>
                </a:gridCol>
                <a:gridCol w="936103">
                  <a:extLst>
                    <a:ext uri="{9D8B030D-6E8A-4147-A177-3AD203B41FA5}">
                      <a16:colId xmlns:a16="http://schemas.microsoft.com/office/drawing/2014/main" val="20005"/>
                    </a:ext>
                  </a:extLst>
                </a:gridCol>
              </a:tblGrid>
              <a:tr h="370840">
                <a:tc gridSpan="4">
                  <a:txBody>
                    <a:bodyPr/>
                    <a:lstStyle/>
                    <a:p>
                      <a:pPr algn="ctr"/>
                      <a:r>
                        <a:rPr lang="es-ES" sz="1600" dirty="0"/>
                        <a:t>MATERIAS</a:t>
                      </a:r>
                      <a:r>
                        <a:rPr lang="es-ES" sz="1600" baseline="0" dirty="0"/>
                        <a:t> BACHILLERATO</a:t>
                      </a:r>
                      <a:endParaRPr lang="es-ES" sz="16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E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ES" dirty="0"/>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s-ES" dirty="0"/>
                        <a:t>MATERIAS</a:t>
                      </a:r>
                      <a:r>
                        <a:rPr lang="es-ES" baseline="0" dirty="0"/>
                        <a:t> </a:t>
                      </a:r>
                      <a:r>
                        <a:rPr lang="es-ES" dirty="0"/>
                        <a:t> PAU</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ES" dirty="0"/>
                    </a:p>
                  </a:txBody>
                  <a:tcPr/>
                </a:tc>
                <a:extLst>
                  <a:ext uri="{0D108BD9-81ED-4DB2-BD59-A6C34878D82A}">
                    <a16:rowId xmlns:a16="http://schemas.microsoft.com/office/drawing/2014/main" val="10000"/>
                  </a:ext>
                </a:extLst>
              </a:tr>
              <a:tr h="370840">
                <a:tc>
                  <a:txBody>
                    <a:bodyPr/>
                    <a:lstStyle/>
                    <a:p>
                      <a:r>
                        <a:rPr lang="es-ES" sz="1600" dirty="0"/>
                        <a:t>Lengua I</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Lengua II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6</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dirty="0"/>
                        <a:t>Lengua</a:t>
                      </a:r>
                      <a:r>
                        <a:rPr lang="es-ES" baseline="0" dirty="0"/>
                        <a:t> II</a:t>
                      </a:r>
                      <a:endParaRPr lang="es-ES"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dirty="0"/>
                        <a:t>5,72</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r>
                        <a:rPr lang="es-ES" sz="1600" dirty="0"/>
                        <a:t>Inglés I</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Inglés II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7</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dirty="0"/>
                        <a:t>Inglés</a:t>
                      </a:r>
                      <a:r>
                        <a:rPr lang="es-ES" baseline="0" dirty="0"/>
                        <a:t> II</a:t>
                      </a:r>
                      <a:endParaRPr lang="es-ES"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dirty="0"/>
                        <a:t>4,89</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27640">
                <a:tc>
                  <a:txBody>
                    <a:bodyPr/>
                    <a:lstStyle/>
                    <a:p>
                      <a:r>
                        <a:rPr lang="es-ES" sz="1600" dirty="0"/>
                        <a:t>Filosofía</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400" dirty="0"/>
                        <a:t>Historia</a:t>
                      </a:r>
                      <a:r>
                        <a:rPr lang="es-ES" sz="1400" baseline="0" dirty="0"/>
                        <a:t> de España</a:t>
                      </a:r>
                      <a:endParaRPr lang="es-E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5</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400" dirty="0"/>
                        <a:t>Historia</a:t>
                      </a:r>
                      <a:r>
                        <a:rPr lang="es-ES" sz="1400" baseline="0" dirty="0"/>
                        <a:t> de España</a:t>
                      </a:r>
                      <a:endParaRPr lang="es-ES" sz="1400"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dirty="0"/>
                        <a:t>3,25</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r>
                        <a:rPr lang="es-ES" sz="1600" dirty="0"/>
                        <a:t>Matemáticas</a:t>
                      </a:r>
                      <a:r>
                        <a:rPr lang="es-ES" sz="1600" baseline="0" dirty="0"/>
                        <a:t> I</a:t>
                      </a:r>
                      <a:endParaRPr lang="es-ES" sz="1600"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Matemáticas</a:t>
                      </a:r>
                      <a:r>
                        <a:rPr lang="es-ES" sz="1600" baseline="0" dirty="0"/>
                        <a:t> II</a:t>
                      </a:r>
                      <a:endParaRPr lang="es-E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6</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dirty="0"/>
                        <a:t>Matemáticas</a:t>
                      </a:r>
                      <a:r>
                        <a:rPr lang="es-ES" baseline="0" dirty="0"/>
                        <a:t> II</a:t>
                      </a:r>
                      <a:endParaRPr lang="es-ES"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s-ES" dirty="0"/>
                        <a:t>7,75</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70840">
                <a:tc>
                  <a:txBody>
                    <a:bodyPr/>
                    <a:lstStyle/>
                    <a:p>
                      <a:r>
                        <a:rPr lang="es-ES" sz="1600" dirty="0"/>
                        <a:t>Física</a:t>
                      </a:r>
                      <a:r>
                        <a:rPr lang="es-ES" sz="1600" baseline="0" dirty="0"/>
                        <a:t> y Química</a:t>
                      </a:r>
                      <a:endParaRPr lang="es-ES" sz="1600"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Física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6</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dirty="0"/>
                        <a:t>MEDIA </a:t>
                      </a:r>
                      <a:r>
                        <a:rPr lang="es-ES" sz="1000" dirty="0"/>
                        <a:t>debe</a:t>
                      </a:r>
                      <a:r>
                        <a:rPr lang="es-ES" sz="1000" baseline="0" dirty="0"/>
                        <a:t> ser ≥ 4</a:t>
                      </a:r>
                      <a:endParaRPr lang="es-E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s-ES" dirty="0"/>
                        <a:t>5,4</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70840">
                <a:tc>
                  <a:txBody>
                    <a:bodyPr/>
                    <a:lstStyle/>
                    <a:p>
                      <a:r>
                        <a:rPr lang="es-ES" sz="1350" dirty="0"/>
                        <a:t>Biología y Geología</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Dibujo</a:t>
                      </a:r>
                      <a:r>
                        <a:rPr lang="es-ES" sz="1600" baseline="0" dirty="0"/>
                        <a:t> Técnico</a:t>
                      </a:r>
                      <a:endParaRPr lang="es-E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5</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s-ES" sz="1800" b="1" dirty="0">
                          <a:solidFill>
                            <a:srgbClr val="0070C0"/>
                          </a:solidFill>
                        </a:rPr>
                        <a:t>Pondera</a:t>
                      </a:r>
                      <a:r>
                        <a:rPr lang="es-ES" sz="1800" b="1" baseline="0" dirty="0">
                          <a:solidFill>
                            <a:srgbClr val="0070C0"/>
                          </a:solidFill>
                        </a:rPr>
                        <a:t> 40%</a:t>
                      </a:r>
                      <a:endParaRPr lang="es-ES" sz="1800" b="1" dirty="0">
                        <a:solidFill>
                          <a:srgbClr val="0070C0"/>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s-ES" dirty="0"/>
                    </a:p>
                  </a:txBody>
                  <a:tcPr/>
                </a:tc>
                <a:extLst>
                  <a:ext uri="{0D108BD9-81ED-4DB2-BD59-A6C34878D82A}">
                    <a16:rowId xmlns:a16="http://schemas.microsoft.com/office/drawing/2014/main" val="10006"/>
                  </a:ext>
                </a:extLst>
              </a:tr>
              <a:tr h="370840">
                <a:tc>
                  <a:txBody>
                    <a:bodyPr/>
                    <a:lstStyle/>
                    <a:p>
                      <a:r>
                        <a:rPr lang="es-ES" sz="1400" dirty="0"/>
                        <a:t>Educación</a:t>
                      </a:r>
                      <a:r>
                        <a:rPr lang="es-ES" sz="1400" baseline="0" dirty="0"/>
                        <a:t> Física</a:t>
                      </a:r>
                      <a:endParaRPr lang="es-ES" sz="1400"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800" dirty="0"/>
                        <a:t>Francés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5</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s-ES" dirty="0"/>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38100" cap="flat" cmpd="sng" algn="ctr">
                      <a:solidFill>
                        <a:srgbClr val="00B050"/>
                      </a:solidFill>
                      <a:prstDash val="solid"/>
                      <a:round/>
                      <a:headEnd type="none" w="med" len="med"/>
                      <a:tailEnd type="none" w="med" len="med"/>
                    </a:lnB>
                  </a:tcPr>
                </a:tc>
                <a:tc>
                  <a:txBody>
                    <a:bodyPr/>
                    <a:lstStyle/>
                    <a:p>
                      <a:endParaRPr lang="es-ES" dirty="0"/>
                    </a:p>
                  </a:txBody>
                  <a:tcPr>
                    <a:lnT w="28575" cap="flat" cmpd="sng" algn="ctr">
                      <a:solidFill>
                        <a:schemeClr val="tx1"/>
                      </a:solidFill>
                      <a:prstDash val="solid"/>
                      <a:round/>
                      <a:headEnd type="none" w="med" len="med"/>
                      <a:tailEnd type="none" w="med" len="med"/>
                    </a:lnT>
                    <a:lnB w="381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10007"/>
                  </a:ext>
                </a:extLst>
              </a:tr>
              <a:tr h="370840">
                <a:tc>
                  <a:txBody>
                    <a:bodyPr/>
                    <a:lstStyle/>
                    <a:p>
                      <a:r>
                        <a:rPr lang="es-ES" sz="1600" dirty="0"/>
                        <a:t>TIC I</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dirty="0"/>
                        <a:t>TIC II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7</a:t>
                      </a:r>
                    </a:p>
                  </a:txBody>
                  <a:tcPr>
                    <a:lnL w="12700" cap="flat" cmpd="sng" algn="ctr">
                      <a:solidFill>
                        <a:schemeClr val="tx1"/>
                      </a:solidFill>
                      <a:prstDash val="solid"/>
                      <a:round/>
                      <a:headEnd type="none" w="med" len="med"/>
                      <a:tailEnd type="none" w="med" len="med"/>
                    </a:lnL>
                    <a:lnR w="38100" cap="flat" cmpd="sng" algn="ctr">
                      <a:solidFill>
                        <a:srgbClr val="00B05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es-ES" b="1" dirty="0"/>
                        <a:t>CALIFICACIÓN</a:t>
                      </a:r>
                      <a:r>
                        <a:rPr lang="es-ES" b="1" baseline="0" dirty="0"/>
                        <a:t> FINAL </a:t>
                      </a:r>
                      <a:r>
                        <a:rPr lang="es-ES" sz="1000" b="1" baseline="0" dirty="0"/>
                        <a:t>debe ser ≥ 5</a:t>
                      </a:r>
                      <a:endParaRPr lang="es-ES" sz="1000" b="1" dirty="0"/>
                    </a:p>
                  </a:txBody>
                  <a:tcPr anchor="ctr">
                    <a:lnL w="38100" cap="flat" cmpd="sng" algn="ctr">
                      <a:solidFill>
                        <a:srgbClr val="00B050"/>
                      </a:solidFill>
                      <a:prstDash val="solid"/>
                      <a:round/>
                      <a:headEnd type="none" w="med" len="med"/>
                      <a:tailEnd type="none" w="med" len="med"/>
                    </a:lnL>
                    <a:lnR w="38100" cap="flat" cmpd="sng" algn="ctr">
                      <a:solidFill>
                        <a:srgbClr val="00B050"/>
                      </a:solidFill>
                      <a:prstDash val="solid"/>
                      <a:round/>
                      <a:headEnd type="none" w="med" len="med"/>
                      <a:tailEnd type="none" w="med" len="med"/>
                    </a:lnR>
                    <a:lnT w="38100" cap="flat" cmpd="sng" algn="ctr">
                      <a:solidFill>
                        <a:srgbClr val="00B050"/>
                      </a:solidFill>
                      <a:prstDash val="solid"/>
                      <a:round/>
                      <a:headEnd type="none" w="med" len="med"/>
                      <a:tailEnd type="none" w="med" len="med"/>
                    </a:lnT>
                    <a:lnB w="38100" cap="flat" cmpd="sng" algn="ctr">
                      <a:solidFill>
                        <a:srgbClr val="00B050"/>
                      </a:solidFill>
                      <a:prstDash val="solid"/>
                      <a:round/>
                      <a:headEnd type="none" w="med" len="med"/>
                      <a:tailEnd type="none" w="med" len="med"/>
                    </a:lnB>
                  </a:tcPr>
                </a:tc>
                <a:tc rowSpan="2">
                  <a:txBody>
                    <a:bodyPr/>
                    <a:lstStyle/>
                    <a:p>
                      <a:pPr algn="ctr"/>
                      <a:r>
                        <a:rPr lang="es-ES" sz="2400" dirty="0"/>
                        <a:t>5,96</a:t>
                      </a:r>
                    </a:p>
                  </a:txBody>
                  <a:tcPr anchor="ctr">
                    <a:lnL w="38100" cap="flat" cmpd="sng" algn="ctr">
                      <a:solidFill>
                        <a:srgbClr val="00B050"/>
                      </a:solidFill>
                      <a:prstDash val="solid"/>
                      <a:round/>
                      <a:headEnd type="none" w="med" len="med"/>
                      <a:tailEnd type="none" w="med" len="med"/>
                    </a:lnL>
                    <a:lnR w="38100" cap="flat" cmpd="sng" algn="ctr">
                      <a:solidFill>
                        <a:srgbClr val="00B050"/>
                      </a:solidFill>
                      <a:prstDash val="solid"/>
                      <a:round/>
                      <a:headEnd type="none" w="med" len="med"/>
                      <a:tailEnd type="none" w="med" len="med"/>
                    </a:lnR>
                    <a:lnT w="38100" cap="flat" cmpd="sng" algn="ctr">
                      <a:solidFill>
                        <a:srgbClr val="00B050"/>
                      </a:solidFill>
                      <a:prstDash val="solid"/>
                      <a:round/>
                      <a:headEnd type="none" w="med" len="med"/>
                      <a:tailEnd type="none" w="med" len="med"/>
                    </a:lnT>
                    <a:lnB w="381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10008"/>
                  </a:ext>
                </a:extLst>
              </a:tr>
              <a:tr h="370840">
                <a:tc>
                  <a:txBody>
                    <a:bodyPr/>
                    <a:lstStyle/>
                    <a:p>
                      <a:r>
                        <a:rPr lang="es-ES" sz="1400" dirty="0"/>
                        <a:t>Cultura científica</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s-ES" sz="1600" dirty="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s-ES" b="0" dirty="0"/>
                        <a:t>CTM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s-ES" sz="1600" b="0" dirty="0"/>
                        <a:t>9</a:t>
                      </a:r>
                    </a:p>
                  </a:txBody>
                  <a:tcPr>
                    <a:lnL w="12700" cap="flat" cmpd="sng" algn="ctr">
                      <a:solidFill>
                        <a:schemeClr val="tx1"/>
                      </a:solidFill>
                      <a:prstDash val="solid"/>
                      <a:round/>
                      <a:headEnd type="none" w="med" len="med"/>
                      <a:tailEnd type="none" w="med" len="med"/>
                    </a:lnL>
                    <a:lnR w="38100" cap="flat" cmpd="sng" algn="ctr">
                      <a:solidFill>
                        <a:srgbClr val="00B050"/>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vMerge="1">
                  <a:txBody>
                    <a:bodyPr/>
                    <a:lstStyle/>
                    <a:p>
                      <a:endParaRPr lang="es-ES" dirty="0"/>
                    </a:p>
                  </a:txBody>
                  <a:tcPr>
                    <a:lnL w="28575" cap="flat" cmpd="sng" algn="ctr">
                      <a:solidFill>
                        <a:schemeClr val="tx1"/>
                      </a:solidFill>
                      <a:prstDash val="solid"/>
                      <a:round/>
                      <a:headEnd type="none" w="med" len="med"/>
                      <a:tailEnd type="none" w="med" len="med"/>
                    </a:lnL>
                  </a:tcPr>
                </a:tc>
                <a:tc vMerge="1">
                  <a:txBody>
                    <a:bodyPr/>
                    <a:lstStyle/>
                    <a:p>
                      <a:endParaRPr lang="es-ES" dirty="0"/>
                    </a:p>
                  </a:txBody>
                  <a:tcPr/>
                </a:tc>
                <a:extLst>
                  <a:ext uri="{0D108BD9-81ED-4DB2-BD59-A6C34878D82A}">
                    <a16:rowId xmlns:a16="http://schemas.microsoft.com/office/drawing/2014/main" val="10009"/>
                  </a:ext>
                </a:extLst>
              </a:tr>
              <a:tr h="370840">
                <a:tc>
                  <a:txBody>
                    <a:bodyPr/>
                    <a:lstStyle/>
                    <a:p>
                      <a:pPr algn="r"/>
                      <a:r>
                        <a:rPr lang="es-ES" sz="1600" b="1" dirty="0"/>
                        <a:t>Número</a:t>
                      </a:r>
                      <a:r>
                        <a:rPr lang="es-ES" sz="1600" b="1" baseline="0" dirty="0"/>
                        <a:t> de materias</a:t>
                      </a:r>
                      <a:endParaRPr lang="es-ES" sz="1600" b="1"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400" b="1" dirty="0"/>
                        <a:t>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b="1" dirty="0"/>
                        <a:t>MEDIA</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dirty="0"/>
                        <a:t>6,33</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es-ES" dirty="0"/>
                    </a:p>
                  </a:txBody>
                  <a:tcPr>
                    <a:lnL w="28575" cap="flat" cmpd="sng" algn="ctr">
                      <a:solidFill>
                        <a:schemeClr val="tx1"/>
                      </a:solidFill>
                      <a:prstDash val="solid"/>
                      <a:round/>
                      <a:headEnd type="none" w="med" len="med"/>
                      <a:tailEnd type="none" w="med" len="med"/>
                    </a:lnL>
                    <a:lnT w="38100" cap="flat" cmpd="sng" algn="ctr">
                      <a:solidFill>
                        <a:srgbClr val="00B050"/>
                      </a:solidFill>
                      <a:prstDash val="solid"/>
                      <a:round/>
                      <a:headEnd type="none" w="med" len="med"/>
                      <a:tailEnd type="none" w="med" len="med"/>
                    </a:lnT>
                  </a:tcPr>
                </a:tc>
                <a:tc>
                  <a:txBody>
                    <a:bodyPr/>
                    <a:lstStyle/>
                    <a:p>
                      <a:endParaRPr lang="es-ES" dirty="0"/>
                    </a:p>
                  </a:txBody>
                  <a:tcPr>
                    <a:lnT w="38100" cap="flat" cmpd="sng" algn="ctr">
                      <a:solidFill>
                        <a:srgbClr val="00B050"/>
                      </a:solidFill>
                      <a:prstDash val="solid"/>
                      <a:round/>
                      <a:headEnd type="none" w="med" len="med"/>
                      <a:tailEnd type="none" w="med" len="med"/>
                    </a:lnT>
                  </a:tcPr>
                </a:tc>
                <a:extLst>
                  <a:ext uri="{0D108BD9-81ED-4DB2-BD59-A6C34878D82A}">
                    <a16:rowId xmlns:a16="http://schemas.microsoft.com/office/drawing/2014/main" val="10010"/>
                  </a:ext>
                </a:extLst>
              </a:tr>
              <a:tr h="370840">
                <a:tc gridSpan="4">
                  <a:txBody>
                    <a:bodyPr/>
                    <a:lstStyle/>
                    <a:p>
                      <a:pPr algn="ctr"/>
                      <a:r>
                        <a:rPr lang="es-ES" sz="1800" b="1" dirty="0">
                          <a:solidFill>
                            <a:srgbClr val="0070C0"/>
                          </a:solidFill>
                        </a:rPr>
                        <a:t>Pondera</a:t>
                      </a:r>
                      <a:r>
                        <a:rPr lang="es-ES" sz="1800" b="1" baseline="0" dirty="0">
                          <a:solidFill>
                            <a:srgbClr val="0070C0"/>
                          </a:solidFill>
                        </a:rPr>
                        <a:t> 60%</a:t>
                      </a:r>
                      <a:endParaRPr lang="es-ES" sz="1800" b="1" dirty="0">
                        <a:solidFill>
                          <a:srgbClr val="0070C0"/>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s-ES" dirty="0"/>
                    </a:p>
                  </a:txBody>
                  <a:tcPr/>
                </a:tc>
                <a:tc hMerge="1">
                  <a:txBody>
                    <a:bodyPr/>
                    <a:lstStyle/>
                    <a:p>
                      <a:endParaRPr lang="es-ES" dirty="0"/>
                    </a:p>
                  </a:txBody>
                  <a:tcPr/>
                </a:tc>
                <a:tc hMerge="1">
                  <a:txBody>
                    <a:bodyPr/>
                    <a:lstStyle/>
                    <a:p>
                      <a:endParaRPr lang="es-ES" dirty="0"/>
                    </a:p>
                  </a:txBody>
                  <a:tcPr/>
                </a:tc>
                <a:tc>
                  <a:txBody>
                    <a:bodyPr/>
                    <a:lstStyle/>
                    <a:p>
                      <a:endParaRPr lang="es-ES" dirty="0"/>
                    </a:p>
                  </a:txBody>
                  <a:tcPr>
                    <a:lnL w="28575" cap="flat" cmpd="sng" algn="ctr">
                      <a:solidFill>
                        <a:schemeClr val="tx1"/>
                      </a:solidFill>
                      <a:prstDash val="solid"/>
                      <a:round/>
                      <a:headEnd type="none" w="med" len="med"/>
                      <a:tailEnd type="none" w="med" len="med"/>
                    </a:lnL>
                  </a:tcPr>
                </a:tc>
                <a:tc>
                  <a:txBody>
                    <a:bodyPr/>
                    <a:lstStyle/>
                    <a:p>
                      <a:endParaRPr lang="es-ES" dirty="0"/>
                    </a:p>
                  </a:txBody>
                  <a:tcPr/>
                </a:tc>
                <a:extLst>
                  <a:ext uri="{0D108BD9-81ED-4DB2-BD59-A6C34878D82A}">
                    <a16:rowId xmlns:a16="http://schemas.microsoft.com/office/drawing/2014/main" val="10011"/>
                  </a:ext>
                </a:extLst>
              </a:tr>
            </a:tbl>
          </a:graphicData>
        </a:graphic>
      </p:graphicFrame>
      <p:sp>
        <p:nvSpPr>
          <p:cNvPr id="9" name="6 CuadroTexto"/>
          <p:cNvSpPr txBox="1"/>
          <p:nvPr/>
        </p:nvSpPr>
        <p:spPr>
          <a:xfrm rot="16200000">
            <a:off x="8692050" y="3082944"/>
            <a:ext cx="2954655" cy="369888"/>
          </a:xfrm>
          <a:prstGeom prst="rect">
            <a:avLst/>
          </a:prstGeom>
          <a:noFill/>
        </p:spPr>
        <p:txBody>
          <a:bodyPr vert="vert">
            <a:spAutoFit/>
          </a:bodyPr>
          <a:lstStyle/>
          <a:p>
            <a:pPr algn="ctr">
              <a:lnSpc>
                <a:spcPct val="250000"/>
              </a:lnSpc>
              <a:defRPr/>
            </a:pPr>
            <a:r>
              <a:rPr lang="es-ES" b="1" dirty="0">
                <a:solidFill>
                  <a:srgbClr val="EEECE1">
                    <a:lumMod val="90000"/>
                  </a:srgbClr>
                </a:solidFill>
              </a:rPr>
              <a:t>E</a:t>
            </a:r>
          </a:p>
          <a:p>
            <a:pPr algn="ctr">
              <a:lnSpc>
                <a:spcPct val="250000"/>
              </a:lnSpc>
              <a:defRPr/>
            </a:pPr>
            <a:r>
              <a:rPr lang="es-ES" b="1" dirty="0">
                <a:solidFill>
                  <a:srgbClr val="EEECE1">
                    <a:lumMod val="90000"/>
                  </a:srgbClr>
                </a:solidFill>
              </a:rPr>
              <a:t>V</a:t>
            </a:r>
          </a:p>
          <a:p>
            <a:pPr algn="ctr">
              <a:lnSpc>
                <a:spcPct val="250000"/>
              </a:lnSpc>
              <a:defRPr/>
            </a:pPr>
            <a:r>
              <a:rPr lang="es-ES" b="1" dirty="0">
                <a:solidFill>
                  <a:srgbClr val="EEECE1">
                    <a:lumMod val="90000"/>
                  </a:srgbClr>
                </a:solidFill>
              </a:rPr>
              <a:t>A</a:t>
            </a:r>
          </a:p>
          <a:p>
            <a:pPr algn="ctr">
              <a:lnSpc>
                <a:spcPct val="250000"/>
              </a:lnSpc>
              <a:defRPr/>
            </a:pPr>
            <a:r>
              <a:rPr lang="es-ES" b="1" dirty="0">
                <a:solidFill>
                  <a:srgbClr val="EEECE1">
                    <a:lumMod val="90000"/>
                  </a:srgbClr>
                </a:solidFill>
              </a:rPr>
              <a:t>U</a:t>
            </a:r>
          </a:p>
        </p:txBody>
      </p:sp>
      <p:pic>
        <p:nvPicPr>
          <p:cNvPr id="5" name="Picture 2" descr="LogoHipatia"/>
          <p:cNvPicPr>
            <a:picLocks noChangeAspect="1" noChangeArrowheads="1"/>
          </p:cNvPicPr>
          <p:nvPr/>
        </p:nvPicPr>
        <p:blipFill>
          <a:blip r:embed="rId2" cstate="print"/>
          <a:srcRect/>
          <a:stretch>
            <a:fillRect/>
          </a:stretch>
        </p:blipFill>
        <p:spPr bwMode="auto">
          <a:xfrm>
            <a:off x="-1" y="-1"/>
            <a:ext cx="1540829" cy="1125415"/>
          </a:xfrm>
          <a:prstGeom prst="rect">
            <a:avLst/>
          </a:prstGeom>
          <a:noFill/>
        </p:spPr>
      </p:pic>
    </p:spTree>
    <p:extLst>
      <p:ext uri="{BB962C8B-B14F-4D97-AF65-F5344CB8AC3E}">
        <p14:creationId xmlns:p14="http://schemas.microsoft.com/office/powerpoint/2010/main" val="10286757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 Título"/>
          <p:cNvSpPr txBox="1">
            <a:spLocks/>
          </p:cNvSpPr>
          <p:nvPr/>
        </p:nvSpPr>
        <p:spPr>
          <a:xfrm>
            <a:off x="1991544" y="1014229"/>
            <a:ext cx="7239000" cy="776333"/>
          </a:xfrm>
          <a:prstGeom prst="rect">
            <a:avLst/>
          </a:prstGeom>
        </p:spPr>
        <p:txBody>
          <a:bodyPr vert="horz" lIns="45720" tIns="0" rIns="45720" bIns="0" anchor="b" anchorCtr="0">
            <a:normAutofit fontScale="97500"/>
          </a:bodyPr>
          <a:lstStyle/>
          <a:p>
            <a:pPr algn="ctr" defTabSz="914400">
              <a:spcBef>
                <a:spcPct val="0"/>
              </a:spcBef>
              <a:defRPr/>
            </a:pPr>
            <a:r>
              <a:rPr lang="es-ES" sz="4800" b="1" dirty="0">
                <a:ln w="500">
                  <a:solidFill>
                    <a:srgbClr val="1F497D">
                      <a:shade val="20000"/>
                      <a:satMod val="120000"/>
                    </a:srgbClr>
                  </a:solidFill>
                </a:ln>
                <a:gradFill>
                  <a:gsLst>
                    <a:gs pos="0">
                      <a:srgbClr val="8064A2">
                        <a:tint val="13000"/>
                      </a:srgbClr>
                    </a:gs>
                    <a:gs pos="10000">
                      <a:srgbClr val="8064A2">
                        <a:tint val="20000"/>
                      </a:srgbClr>
                    </a:gs>
                    <a:gs pos="49000">
                      <a:srgbClr val="8064A2">
                        <a:tint val="70000"/>
                      </a:srgbClr>
                    </a:gs>
                    <a:gs pos="50000">
                      <a:srgbClr val="8064A2">
                        <a:tint val="97000"/>
                      </a:srgbClr>
                    </a:gs>
                    <a:gs pos="100000">
                      <a:srgbClr val="8064A2">
                        <a:tint val="20000"/>
                      </a:srgbClr>
                    </a:gs>
                  </a:gsLst>
                  <a:lin ang="5400000" scaled="1"/>
                </a:gradFill>
              </a:rPr>
              <a:t>Ejemplo CCSS 1</a:t>
            </a:r>
          </a:p>
        </p:txBody>
      </p:sp>
      <p:graphicFrame>
        <p:nvGraphicFramePr>
          <p:cNvPr id="2" name="Tabla 1"/>
          <p:cNvGraphicFramePr>
            <a:graphicFrameLocks noGrp="1"/>
          </p:cNvGraphicFramePr>
          <p:nvPr>
            <p:extLst/>
          </p:nvPr>
        </p:nvGraphicFramePr>
        <p:xfrm>
          <a:off x="2063549" y="1916832"/>
          <a:ext cx="7272810" cy="4445000"/>
        </p:xfrm>
        <a:graphic>
          <a:graphicData uri="http://schemas.openxmlformats.org/drawingml/2006/table">
            <a:tbl>
              <a:tblPr firstRow="1" bandRow="1">
                <a:tableStyleId>{5C22544A-7EE6-4342-B048-85BDC9FD1C3A}</a:tableStyleId>
              </a:tblPr>
              <a:tblGrid>
                <a:gridCol w="1800203">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gridCol w="1728192">
                  <a:extLst>
                    <a:ext uri="{9D8B030D-6E8A-4147-A177-3AD203B41FA5}">
                      <a16:colId xmlns:a16="http://schemas.microsoft.com/office/drawing/2014/main" val="20002"/>
                    </a:ext>
                  </a:extLst>
                </a:gridCol>
                <a:gridCol w="648072">
                  <a:extLst>
                    <a:ext uri="{9D8B030D-6E8A-4147-A177-3AD203B41FA5}">
                      <a16:colId xmlns:a16="http://schemas.microsoft.com/office/drawing/2014/main" val="20003"/>
                    </a:ext>
                  </a:extLst>
                </a:gridCol>
                <a:gridCol w="1728192">
                  <a:extLst>
                    <a:ext uri="{9D8B030D-6E8A-4147-A177-3AD203B41FA5}">
                      <a16:colId xmlns:a16="http://schemas.microsoft.com/office/drawing/2014/main" val="20004"/>
                    </a:ext>
                  </a:extLst>
                </a:gridCol>
                <a:gridCol w="936103">
                  <a:extLst>
                    <a:ext uri="{9D8B030D-6E8A-4147-A177-3AD203B41FA5}">
                      <a16:colId xmlns:a16="http://schemas.microsoft.com/office/drawing/2014/main" val="20005"/>
                    </a:ext>
                  </a:extLst>
                </a:gridCol>
              </a:tblGrid>
              <a:tr h="370840">
                <a:tc gridSpan="4">
                  <a:txBody>
                    <a:bodyPr/>
                    <a:lstStyle/>
                    <a:p>
                      <a:pPr algn="ctr"/>
                      <a:r>
                        <a:rPr lang="es-ES" sz="1600" dirty="0"/>
                        <a:t>MATERIAS</a:t>
                      </a:r>
                      <a:r>
                        <a:rPr lang="es-ES" sz="1600" baseline="0" dirty="0"/>
                        <a:t> BACHILLERATO</a:t>
                      </a:r>
                      <a:endParaRPr lang="es-ES" sz="16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E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ES" dirty="0"/>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s-ES" dirty="0"/>
                        <a:t>MATERIAS</a:t>
                      </a:r>
                      <a:r>
                        <a:rPr lang="es-ES" baseline="0" dirty="0"/>
                        <a:t> </a:t>
                      </a:r>
                      <a:r>
                        <a:rPr lang="es-ES" dirty="0"/>
                        <a:t> PAU</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ES" dirty="0"/>
                    </a:p>
                  </a:txBody>
                  <a:tcPr/>
                </a:tc>
                <a:extLst>
                  <a:ext uri="{0D108BD9-81ED-4DB2-BD59-A6C34878D82A}">
                    <a16:rowId xmlns:a16="http://schemas.microsoft.com/office/drawing/2014/main" val="10000"/>
                  </a:ext>
                </a:extLst>
              </a:tr>
              <a:tr h="370840">
                <a:tc>
                  <a:txBody>
                    <a:bodyPr/>
                    <a:lstStyle/>
                    <a:p>
                      <a:r>
                        <a:rPr lang="es-ES" sz="1600" dirty="0"/>
                        <a:t>Lengua I</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Lengua II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6</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dirty="0"/>
                        <a:t>Lengua</a:t>
                      </a:r>
                      <a:r>
                        <a:rPr lang="es-ES" baseline="0" dirty="0"/>
                        <a:t> II</a:t>
                      </a:r>
                      <a:endParaRPr lang="es-ES"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dirty="0"/>
                        <a:t>5,72</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r>
                        <a:rPr lang="es-ES" sz="1600" dirty="0"/>
                        <a:t>Inglés I</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Inglés II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7</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dirty="0"/>
                        <a:t>Inglés</a:t>
                      </a:r>
                      <a:r>
                        <a:rPr lang="es-ES" baseline="0" dirty="0"/>
                        <a:t> II</a:t>
                      </a:r>
                      <a:endParaRPr lang="es-ES"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dirty="0"/>
                        <a:t>4,89</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27640">
                <a:tc>
                  <a:txBody>
                    <a:bodyPr/>
                    <a:lstStyle/>
                    <a:p>
                      <a:r>
                        <a:rPr lang="es-ES" sz="1600" dirty="0"/>
                        <a:t>Filosofía</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400" dirty="0"/>
                        <a:t>Historia</a:t>
                      </a:r>
                      <a:r>
                        <a:rPr lang="es-ES" sz="1400" baseline="0" dirty="0"/>
                        <a:t> de España</a:t>
                      </a:r>
                      <a:endParaRPr lang="es-E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5</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400" dirty="0"/>
                        <a:t>Historia</a:t>
                      </a:r>
                      <a:r>
                        <a:rPr lang="es-ES" sz="1400" baseline="0" dirty="0"/>
                        <a:t> de España</a:t>
                      </a:r>
                      <a:endParaRPr lang="es-ES" sz="1400"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dirty="0"/>
                        <a:t>3,25</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r>
                        <a:rPr lang="es-ES" sz="1400" dirty="0"/>
                        <a:t>Matemáticas</a:t>
                      </a:r>
                      <a:r>
                        <a:rPr lang="es-ES" sz="1400" baseline="0" dirty="0"/>
                        <a:t> CCSS I</a:t>
                      </a:r>
                      <a:endParaRPr lang="es-ES" sz="1400"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200" dirty="0"/>
                        <a:t>Matemáticas</a:t>
                      </a:r>
                      <a:r>
                        <a:rPr lang="es-ES" sz="1200" baseline="0" dirty="0"/>
                        <a:t> CCSS II</a:t>
                      </a:r>
                      <a:endParaRPr lang="es-E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6</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dirty="0"/>
                        <a:t>Mat.</a:t>
                      </a:r>
                      <a:r>
                        <a:rPr lang="es-ES" baseline="0" dirty="0"/>
                        <a:t> CCSS. II</a:t>
                      </a:r>
                      <a:endParaRPr lang="es-ES"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s-ES" dirty="0"/>
                        <a:t>7,75</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70840">
                <a:tc>
                  <a:txBody>
                    <a:bodyPr/>
                    <a:lstStyle/>
                    <a:p>
                      <a:r>
                        <a:rPr lang="es-ES" sz="1600" dirty="0"/>
                        <a:t>H.M.C</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100" b="1" dirty="0"/>
                        <a:t>Economía</a:t>
                      </a:r>
                      <a:r>
                        <a:rPr lang="es-ES" sz="1100" b="1" baseline="0" dirty="0"/>
                        <a:t> de la Empresa</a:t>
                      </a:r>
                      <a:endParaRPr lang="es-E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6</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dirty="0"/>
                        <a:t>MEDIA </a:t>
                      </a:r>
                      <a:r>
                        <a:rPr lang="es-ES" sz="1000" dirty="0"/>
                        <a:t>debe</a:t>
                      </a:r>
                      <a:r>
                        <a:rPr lang="es-ES" sz="1000" baseline="0" dirty="0"/>
                        <a:t> ser ≥ 4</a:t>
                      </a:r>
                      <a:endParaRPr lang="es-E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s-ES" dirty="0"/>
                        <a:t>5,4</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70840">
                <a:tc>
                  <a:txBody>
                    <a:bodyPr/>
                    <a:lstStyle/>
                    <a:p>
                      <a:r>
                        <a:rPr lang="es-ES" sz="1350" dirty="0"/>
                        <a:t>Economía</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Hª.</a:t>
                      </a:r>
                      <a:r>
                        <a:rPr lang="es-ES" sz="1600" baseline="0" dirty="0"/>
                        <a:t> Filosofía</a:t>
                      </a:r>
                      <a:endParaRPr lang="es-E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5</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s-ES" sz="1800" b="1" dirty="0">
                          <a:solidFill>
                            <a:srgbClr val="0070C0"/>
                          </a:solidFill>
                        </a:rPr>
                        <a:t>Pondera</a:t>
                      </a:r>
                      <a:r>
                        <a:rPr lang="es-ES" sz="1800" b="1" baseline="0" dirty="0">
                          <a:solidFill>
                            <a:srgbClr val="0070C0"/>
                          </a:solidFill>
                        </a:rPr>
                        <a:t> 40%</a:t>
                      </a:r>
                      <a:endParaRPr lang="es-ES" sz="1800" b="1" dirty="0">
                        <a:solidFill>
                          <a:srgbClr val="0070C0"/>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s-ES" dirty="0"/>
                    </a:p>
                  </a:txBody>
                  <a:tcPr/>
                </a:tc>
                <a:extLst>
                  <a:ext uri="{0D108BD9-81ED-4DB2-BD59-A6C34878D82A}">
                    <a16:rowId xmlns:a16="http://schemas.microsoft.com/office/drawing/2014/main" val="10006"/>
                  </a:ext>
                </a:extLst>
              </a:tr>
              <a:tr h="370840">
                <a:tc>
                  <a:txBody>
                    <a:bodyPr/>
                    <a:lstStyle/>
                    <a:p>
                      <a:r>
                        <a:rPr lang="es-ES" sz="1400" dirty="0"/>
                        <a:t>Educación</a:t>
                      </a:r>
                      <a:r>
                        <a:rPr lang="es-ES" sz="1400" baseline="0" dirty="0"/>
                        <a:t> Física</a:t>
                      </a:r>
                      <a:endParaRPr lang="es-ES" sz="1400"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800" dirty="0"/>
                        <a:t>Geografía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5</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s-ES" dirty="0"/>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38100" cap="flat" cmpd="sng" algn="ctr">
                      <a:solidFill>
                        <a:srgbClr val="00B050"/>
                      </a:solidFill>
                      <a:prstDash val="solid"/>
                      <a:round/>
                      <a:headEnd type="none" w="med" len="med"/>
                      <a:tailEnd type="none" w="med" len="med"/>
                    </a:lnB>
                  </a:tcPr>
                </a:tc>
                <a:tc>
                  <a:txBody>
                    <a:bodyPr/>
                    <a:lstStyle/>
                    <a:p>
                      <a:endParaRPr lang="es-ES" dirty="0"/>
                    </a:p>
                  </a:txBody>
                  <a:tcPr>
                    <a:lnT w="28575" cap="flat" cmpd="sng" algn="ctr">
                      <a:solidFill>
                        <a:schemeClr val="tx1"/>
                      </a:solidFill>
                      <a:prstDash val="solid"/>
                      <a:round/>
                      <a:headEnd type="none" w="med" len="med"/>
                      <a:tailEnd type="none" w="med" len="med"/>
                    </a:lnT>
                    <a:lnB w="381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10007"/>
                  </a:ext>
                </a:extLst>
              </a:tr>
              <a:tr h="370840">
                <a:tc>
                  <a:txBody>
                    <a:bodyPr/>
                    <a:lstStyle/>
                    <a:p>
                      <a:r>
                        <a:rPr lang="es-ES" sz="1600" dirty="0"/>
                        <a:t>TIC I</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dirty="0"/>
                        <a:t>Psicología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s-ES" sz="1600" dirty="0"/>
                        <a:t>7</a:t>
                      </a:r>
                    </a:p>
                  </a:txBody>
                  <a:tcPr>
                    <a:lnL w="12700" cap="flat" cmpd="sng" algn="ctr">
                      <a:solidFill>
                        <a:schemeClr val="tx1"/>
                      </a:solidFill>
                      <a:prstDash val="solid"/>
                      <a:round/>
                      <a:headEnd type="none" w="med" len="med"/>
                      <a:tailEnd type="none" w="med" len="med"/>
                    </a:lnL>
                    <a:lnR w="38100" cap="flat" cmpd="sng" algn="ctr">
                      <a:solidFill>
                        <a:srgbClr val="00B050"/>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rowSpan="2">
                  <a:txBody>
                    <a:bodyPr/>
                    <a:lstStyle/>
                    <a:p>
                      <a:pPr algn="ctr"/>
                      <a:r>
                        <a:rPr lang="es-ES" b="1" dirty="0"/>
                        <a:t>CALIFICACIÓN</a:t>
                      </a:r>
                      <a:r>
                        <a:rPr lang="es-ES" b="1" baseline="0" dirty="0"/>
                        <a:t> FINAL </a:t>
                      </a:r>
                      <a:r>
                        <a:rPr lang="es-ES" sz="1000" b="1" baseline="0" dirty="0"/>
                        <a:t>debe ser ≥ 5</a:t>
                      </a:r>
                      <a:endParaRPr lang="es-ES" sz="1000" b="1" dirty="0"/>
                    </a:p>
                  </a:txBody>
                  <a:tcPr anchor="ctr">
                    <a:lnL w="38100" cap="flat" cmpd="sng" algn="ctr">
                      <a:solidFill>
                        <a:srgbClr val="00B050"/>
                      </a:solidFill>
                      <a:prstDash val="solid"/>
                      <a:round/>
                      <a:headEnd type="none" w="med" len="med"/>
                      <a:tailEnd type="none" w="med" len="med"/>
                    </a:lnL>
                    <a:lnR w="38100" cap="flat" cmpd="sng" algn="ctr">
                      <a:solidFill>
                        <a:srgbClr val="00B050"/>
                      </a:solidFill>
                      <a:prstDash val="solid"/>
                      <a:round/>
                      <a:headEnd type="none" w="med" len="med"/>
                      <a:tailEnd type="none" w="med" len="med"/>
                    </a:lnR>
                    <a:lnT w="38100" cap="flat" cmpd="sng" algn="ctr">
                      <a:solidFill>
                        <a:srgbClr val="00B050"/>
                      </a:solidFill>
                      <a:prstDash val="solid"/>
                      <a:round/>
                      <a:headEnd type="none" w="med" len="med"/>
                      <a:tailEnd type="none" w="med" len="med"/>
                    </a:lnT>
                    <a:lnB w="38100" cap="flat" cmpd="sng" algn="ctr">
                      <a:solidFill>
                        <a:srgbClr val="00B050"/>
                      </a:solidFill>
                      <a:prstDash val="solid"/>
                      <a:round/>
                      <a:headEnd type="none" w="med" len="med"/>
                      <a:tailEnd type="none" w="med" len="med"/>
                    </a:lnB>
                  </a:tcPr>
                </a:tc>
                <a:tc rowSpan="2">
                  <a:txBody>
                    <a:bodyPr/>
                    <a:lstStyle/>
                    <a:p>
                      <a:pPr algn="ctr"/>
                      <a:r>
                        <a:rPr lang="es-ES" sz="2400" dirty="0"/>
                        <a:t>5,87</a:t>
                      </a:r>
                    </a:p>
                  </a:txBody>
                  <a:tcPr anchor="ctr">
                    <a:lnL w="38100" cap="flat" cmpd="sng" algn="ctr">
                      <a:solidFill>
                        <a:srgbClr val="00B050"/>
                      </a:solidFill>
                      <a:prstDash val="solid"/>
                      <a:round/>
                      <a:headEnd type="none" w="med" len="med"/>
                      <a:tailEnd type="none" w="med" len="med"/>
                    </a:lnL>
                    <a:lnR w="38100" cap="flat" cmpd="sng" algn="ctr">
                      <a:solidFill>
                        <a:srgbClr val="00B050"/>
                      </a:solidFill>
                      <a:prstDash val="solid"/>
                      <a:round/>
                      <a:headEnd type="none" w="med" len="med"/>
                      <a:tailEnd type="none" w="med" len="med"/>
                    </a:lnR>
                    <a:lnT w="38100" cap="flat" cmpd="sng" algn="ctr">
                      <a:solidFill>
                        <a:srgbClr val="00B050"/>
                      </a:solidFill>
                      <a:prstDash val="solid"/>
                      <a:round/>
                      <a:headEnd type="none" w="med" len="med"/>
                      <a:tailEnd type="none" w="med" len="med"/>
                    </a:lnT>
                    <a:lnB w="381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10008"/>
                  </a:ext>
                </a:extLst>
              </a:tr>
              <a:tr h="370840">
                <a:tc>
                  <a:txBody>
                    <a:bodyPr/>
                    <a:lstStyle/>
                    <a:p>
                      <a:r>
                        <a:rPr lang="es-ES" sz="1400" dirty="0"/>
                        <a:t>Cultura científica</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s-ES" sz="1600" dirty="0"/>
                        <a:t>8</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s-ES" b="1" dirty="0"/>
                        <a:t>MEDIA</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s-ES" dirty="0"/>
                        <a:t>6,18</a:t>
                      </a:r>
                    </a:p>
                  </a:txBody>
                  <a:tcPr>
                    <a:lnL w="28575" cap="flat" cmpd="sng" algn="ctr">
                      <a:solidFill>
                        <a:schemeClr val="tx1"/>
                      </a:solidFill>
                      <a:prstDash val="solid"/>
                      <a:round/>
                      <a:headEnd type="none" w="med" len="med"/>
                      <a:tailEnd type="none" w="med" len="med"/>
                    </a:lnL>
                    <a:lnR w="38100" cap="flat" cmpd="sng" algn="ctr">
                      <a:solidFill>
                        <a:srgbClr val="00B05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vMerge="1">
                  <a:txBody>
                    <a:bodyPr/>
                    <a:lstStyle/>
                    <a:p>
                      <a:endParaRPr lang="es-ES" dirty="0"/>
                    </a:p>
                  </a:txBody>
                  <a:tcPr>
                    <a:lnL w="28575" cap="flat" cmpd="sng" algn="ctr">
                      <a:solidFill>
                        <a:schemeClr val="tx1"/>
                      </a:solidFill>
                      <a:prstDash val="solid"/>
                      <a:round/>
                      <a:headEnd type="none" w="med" len="med"/>
                      <a:tailEnd type="none" w="med" len="med"/>
                    </a:lnL>
                  </a:tcPr>
                </a:tc>
                <a:tc vMerge="1">
                  <a:txBody>
                    <a:bodyPr/>
                    <a:lstStyle/>
                    <a:p>
                      <a:endParaRPr lang="es-ES" dirty="0"/>
                    </a:p>
                  </a:txBody>
                  <a:tcPr/>
                </a:tc>
                <a:extLst>
                  <a:ext uri="{0D108BD9-81ED-4DB2-BD59-A6C34878D82A}">
                    <a16:rowId xmlns:a16="http://schemas.microsoft.com/office/drawing/2014/main" val="10009"/>
                  </a:ext>
                </a:extLst>
              </a:tr>
              <a:tr h="370840">
                <a:tc gridSpan="3">
                  <a:txBody>
                    <a:bodyPr/>
                    <a:lstStyle/>
                    <a:p>
                      <a:pPr algn="r"/>
                      <a:r>
                        <a:rPr lang="es-ES" sz="1600" b="1" dirty="0"/>
                        <a:t>Número</a:t>
                      </a:r>
                      <a:r>
                        <a:rPr lang="es-ES" sz="1600" b="1" baseline="0" dirty="0"/>
                        <a:t> de materias</a:t>
                      </a:r>
                      <a:endParaRPr lang="es-ES" sz="1600" b="1"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s-ES" sz="1200" dirty="0"/>
                    </a:p>
                  </a:txBody>
                  <a:tcPr/>
                </a:tc>
                <a:tc hMerge="1">
                  <a:txBody>
                    <a:bodyPr/>
                    <a:lstStyle/>
                    <a:p>
                      <a:endParaRPr lang="es-ES" dirty="0"/>
                    </a:p>
                  </a:txBody>
                  <a:tcPr/>
                </a:tc>
                <a:tc>
                  <a:txBody>
                    <a:bodyPr/>
                    <a:lstStyle/>
                    <a:p>
                      <a:r>
                        <a:rPr lang="es-ES" sz="1800" b="1" dirty="0"/>
                        <a:t>17</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es-ES" dirty="0"/>
                    </a:p>
                  </a:txBody>
                  <a:tcPr>
                    <a:lnL w="28575" cap="flat" cmpd="sng" algn="ctr">
                      <a:solidFill>
                        <a:schemeClr val="tx1"/>
                      </a:solidFill>
                      <a:prstDash val="solid"/>
                      <a:round/>
                      <a:headEnd type="none" w="med" len="med"/>
                      <a:tailEnd type="none" w="med" len="med"/>
                    </a:lnL>
                    <a:lnT w="38100" cap="flat" cmpd="sng" algn="ctr">
                      <a:solidFill>
                        <a:srgbClr val="00B050"/>
                      </a:solidFill>
                      <a:prstDash val="solid"/>
                      <a:round/>
                      <a:headEnd type="none" w="med" len="med"/>
                      <a:tailEnd type="none" w="med" len="med"/>
                    </a:lnT>
                  </a:tcPr>
                </a:tc>
                <a:tc>
                  <a:txBody>
                    <a:bodyPr/>
                    <a:lstStyle/>
                    <a:p>
                      <a:endParaRPr lang="es-ES" dirty="0"/>
                    </a:p>
                  </a:txBody>
                  <a:tcPr>
                    <a:lnT w="38100" cap="flat" cmpd="sng" algn="ctr">
                      <a:solidFill>
                        <a:srgbClr val="00B050"/>
                      </a:solidFill>
                      <a:prstDash val="solid"/>
                      <a:round/>
                      <a:headEnd type="none" w="med" len="med"/>
                      <a:tailEnd type="none" w="med" len="med"/>
                    </a:lnT>
                  </a:tcPr>
                </a:tc>
                <a:extLst>
                  <a:ext uri="{0D108BD9-81ED-4DB2-BD59-A6C34878D82A}">
                    <a16:rowId xmlns:a16="http://schemas.microsoft.com/office/drawing/2014/main" val="10010"/>
                  </a:ext>
                </a:extLst>
              </a:tr>
              <a:tr h="370840">
                <a:tc gridSpan="4">
                  <a:txBody>
                    <a:bodyPr/>
                    <a:lstStyle/>
                    <a:p>
                      <a:pPr algn="ctr"/>
                      <a:r>
                        <a:rPr lang="es-ES" sz="1800" b="1" dirty="0">
                          <a:solidFill>
                            <a:srgbClr val="0070C0"/>
                          </a:solidFill>
                        </a:rPr>
                        <a:t>Pondera</a:t>
                      </a:r>
                      <a:r>
                        <a:rPr lang="es-ES" sz="1800" b="1" baseline="0" dirty="0">
                          <a:solidFill>
                            <a:srgbClr val="0070C0"/>
                          </a:solidFill>
                        </a:rPr>
                        <a:t> 60%</a:t>
                      </a:r>
                      <a:endParaRPr lang="es-ES" sz="1800" b="1" dirty="0">
                        <a:solidFill>
                          <a:srgbClr val="0070C0"/>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s-ES" dirty="0"/>
                    </a:p>
                  </a:txBody>
                  <a:tcPr/>
                </a:tc>
                <a:tc hMerge="1">
                  <a:txBody>
                    <a:bodyPr/>
                    <a:lstStyle/>
                    <a:p>
                      <a:endParaRPr lang="es-ES" dirty="0"/>
                    </a:p>
                  </a:txBody>
                  <a:tcPr/>
                </a:tc>
                <a:tc hMerge="1">
                  <a:txBody>
                    <a:bodyPr/>
                    <a:lstStyle/>
                    <a:p>
                      <a:endParaRPr lang="es-ES" dirty="0"/>
                    </a:p>
                  </a:txBody>
                  <a:tcPr/>
                </a:tc>
                <a:tc>
                  <a:txBody>
                    <a:bodyPr/>
                    <a:lstStyle/>
                    <a:p>
                      <a:endParaRPr lang="es-ES" dirty="0"/>
                    </a:p>
                  </a:txBody>
                  <a:tcPr>
                    <a:lnL w="28575" cap="flat" cmpd="sng" algn="ctr">
                      <a:solidFill>
                        <a:schemeClr val="tx1"/>
                      </a:solidFill>
                      <a:prstDash val="solid"/>
                      <a:round/>
                      <a:headEnd type="none" w="med" len="med"/>
                      <a:tailEnd type="none" w="med" len="med"/>
                    </a:lnL>
                  </a:tcPr>
                </a:tc>
                <a:tc>
                  <a:txBody>
                    <a:bodyPr/>
                    <a:lstStyle/>
                    <a:p>
                      <a:endParaRPr lang="es-ES" dirty="0"/>
                    </a:p>
                  </a:txBody>
                  <a:tcPr/>
                </a:tc>
                <a:extLst>
                  <a:ext uri="{0D108BD9-81ED-4DB2-BD59-A6C34878D82A}">
                    <a16:rowId xmlns:a16="http://schemas.microsoft.com/office/drawing/2014/main" val="10011"/>
                  </a:ext>
                </a:extLst>
              </a:tr>
            </a:tbl>
          </a:graphicData>
        </a:graphic>
      </p:graphicFrame>
      <p:sp>
        <p:nvSpPr>
          <p:cNvPr id="9" name="6 CuadroTexto"/>
          <p:cNvSpPr txBox="1"/>
          <p:nvPr/>
        </p:nvSpPr>
        <p:spPr>
          <a:xfrm rot="16200000">
            <a:off x="8692050" y="2921183"/>
            <a:ext cx="2954655" cy="369888"/>
          </a:xfrm>
          <a:prstGeom prst="rect">
            <a:avLst/>
          </a:prstGeom>
          <a:noFill/>
        </p:spPr>
        <p:txBody>
          <a:bodyPr vert="vert">
            <a:spAutoFit/>
          </a:bodyPr>
          <a:lstStyle/>
          <a:p>
            <a:pPr algn="ctr">
              <a:lnSpc>
                <a:spcPct val="250000"/>
              </a:lnSpc>
              <a:defRPr/>
            </a:pPr>
            <a:r>
              <a:rPr lang="es-ES" b="1" dirty="0">
                <a:solidFill>
                  <a:srgbClr val="EEECE1">
                    <a:lumMod val="90000"/>
                  </a:srgbClr>
                </a:solidFill>
              </a:rPr>
              <a:t>E</a:t>
            </a:r>
          </a:p>
          <a:p>
            <a:pPr algn="ctr">
              <a:lnSpc>
                <a:spcPct val="250000"/>
              </a:lnSpc>
              <a:defRPr/>
            </a:pPr>
            <a:r>
              <a:rPr lang="es-ES" b="1" dirty="0">
                <a:solidFill>
                  <a:srgbClr val="EEECE1">
                    <a:lumMod val="90000"/>
                  </a:srgbClr>
                </a:solidFill>
              </a:rPr>
              <a:t>V</a:t>
            </a:r>
          </a:p>
          <a:p>
            <a:pPr algn="ctr">
              <a:lnSpc>
                <a:spcPct val="250000"/>
              </a:lnSpc>
              <a:defRPr/>
            </a:pPr>
            <a:r>
              <a:rPr lang="es-ES" b="1" dirty="0">
                <a:solidFill>
                  <a:srgbClr val="EEECE1">
                    <a:lumMod val="90000"/>
                  </a:srgbClr>
                </a:solidFill>
              </a:rPr>
              <a:t>A</a:t>
            </a:r>
          </a:p>
          <a:p>
            <a:pPr algn="ctr">
              <a:lnSpc>
                <a:spcPct val="250000"/>
              </a:lnSpc>
              <a:defRPr/>
            </a:pPr>
            <a:r>
              <a:rPr lang="es-ES" b="1" dirty="0">
                <a:solidFill>
                  <a:srgbClr val="EEECE1">
                    <a:lumMod val="90000"/>
                  </a:srgbClr>
                </a:solidFill>
              </a:rPr>
              <a:t>U</a:t>
            </a:r>
          </a:p>
        </p:txBody>
      </p:sp>
      <p:pic>
        <p:nvPicPr>
          <p:cNvPr id="5" name="Picture 2" descr="LogoHipatia"/>
          <p:cNvPicPr>
            <a:picLocks noChangeAspect="1" noChangeArrowheads="1"/>
          </p:cNvPicPr>
          <p:nvPr/>
        </p:nvPicPr>
        <p:blipFill>
          <a:blip r:embed="rId2" cstate="print"/>
          <a:srcRect/>
          <a:stretch>
            <a:fillRect/>
          </a:stretch>
        </p:blipFill>
        <p:spPr bwMode="auto">
          <a:xfrm>
            <a:off x="-1" y="-1"/>
            <a:ext cx="1540829" cy="1125415"/>
          </a:xfrm>
          <a:prstGeom prst="rect">
            <a:avLst/>
          </a:prstGeom>
          <a:noFill/>
        </p:spPr>
      </p:pic>
    </p:spTree>
    <p:extLst>
      <p:ext uri="{BB962C8B-B14F-4D97-AF65-F5344CB8AC3E}">
        <p14:creationId xmlns:p14="http://schemas.microsoft.com/office/powerpoint/2010/main" val="4192559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 Título"/>
          <p:cNvSpPr txBox="1">
            <a:spLocks/>
          </p:cNvSpPr>
          <p:nvPr/>
        </p:nvSpPr>
        <p:spPr>
          <a:xfrm>
            <a:off x="1991544" y="1014229"/>
            <a:ext cx="7239000" cy="776333"/>
          </a:xfrm>
          <a:prstGeom prst="rect">
            <a:avLst/>
          </a:prstGeom>
        </p:spPr>
        <p:txBody>
          <a:bodyPr vert="horz" lIns="45720" tIns="0" rIns="45720" bIns="0" anchor="b" anchorCtr="0">
            <a:normAutofit fontScale="97500"/>
          </a:bodyPr>
          <a:lstStyle/>
          <a:p>
            <a:pPr algn="ctr" defTabSz="914400">
              <a:spcBef>
                <a:spcPct val="0"/>
              </a:spcBef>
              <a:defRPr/>
            </a:pPr>
            <a:r>
              <a:rPr lang="es-ES" sz="4800" b="1" dirty="0">
                <a:ln w="500">
                  <a:solidFill>
                    <a:srgbClr val="1F497D">
                      <a:shade val="20000"/>
                      <a:satMod val="120000"/>
                    </a:srgbClr>
                  </a:solidFill>
                </a:ln>
                <a:gradFill>
                  <a:gsLst>
                    <a:gs pos="0">
                      <a:srgbClr val="8064A2">
                        <a:tint val="13000"/>
                      </a:srgbClr>
                    </a:gs>
                    <a:gs pos="10000">
                      <a:srgbClr val="8064A2">
                        <a:tint val="20000"/>
                      </a:srgbClr>
                    </a:gs>
                    <a:gs pos="49000">
                      <a:srgbClr val="8064A2">
                        <a:tint val="70000"/>
                      </a:srgbClr>
                    </a:gs>
                    <a:gs pos="50000">
                      <a:srgbClr val="8064A2">
                        <a:tint val="97000"/>
                      </a:srgbClr>
                    </a:gs>
                    <a:gs pos="100000">
                      <a:srgbClr val="8064A2">
                        <a:tint val="20000"/>
                      </a:srgbClr>
                    </a:gs>
                  </a:gsLst>
                  <a:lin ang="5400000" scaled="1"/>
                </a:gradFill>
              </a:rPr>
              <a:t>Ejemplo CCSS 2</a:t>
            </a:r>
          </a:p>
        </p:txBody>
      </p:sp>
      <p:graphicFrame>
        <p:nvGraphicFramePr>
          <p:cNvPr id="2" name="Tabla 1"/>
          <p:cNvGraphicFramePr>
            <a:graphicFrameLocks noGrp="1"/>
          </p:cNvGraphicFramePr>
          <p:nvPr>
            <p:extLst/>
          </p:nvPr>
        </p:nvGraphicFramePr>
        <p:xfrm>
          <a:off x="2063549" y="1916832"/>
          <a:ext cx="7272810" cy="4653280"/>
        </p:xfrm>
        <a:graphic>
          <a:graphicData uri="http://schemas.openxmlformats.org/drawingml/2006/table">
            <a:tbl>
              <a:tblPr firstRow="1" bandRow="1">
                <a:tableStyleId>{5C22544A-7EE6-4342-B048-85BDC9FD1C3A}</a:tableStyleId>
              </a:tblPr>
              <a:tblGrid>
                <a:gridCol w="1800203">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gridCol w="1728192">
                  <a:extLst>
                    <a:ext uri="{9D8B030D-6E8A-4147-A177-3AD203B41FA5}">
                      <a16:colId xmlns:a16="http://schemas.microsoft.com/office/drawing/2014/main" val="20002"/>
                    </a:ext>
                  </a:extLst>
                </a:gridCol>
                <a:gridCol w="648072">
                  <a:extLst>
                    <a:ext uri="{9D8B030D-6E8A-4147-A177-3AD203B41FA5}">
                      <a16:colId xmlns:a16="http://schemas.microsoft.com/office/drawing/2014/main" val="20003"/>
                    </a:ext>
                  </a:extLst>
                </a:gridCol>
                <a:gridCol w="1728192">
                  <a:extLst>
                    <a:ext uri="{9D8B030D-6E8A-4147-A177-3AD203B41FA5}">
                      <a16:colId xmlns:a16="http://schemas.microsoft.com/office/drawing/2014/main" val="20004"/>
                    </a:ext>
                  </a:extLst>
                </a:gridCol>
                <a:gridCol w="936103">
                  <a:extLst>
                    <a:ext uri="{9D8B030D-6E8A-4147-A177-3AD203B41FA5}">
                      <a16:colId xmlns:a16="http://schemas.microsoft.com/office/drawing/2014/main" val="20005"/>
                    </a:ext>
                  </a:extLst>
                </a:gridCol>
              </a:tblGrid>
              <a:tr h="370840">
                <a:tc gridSpan="4">
                  <a:txBody>
                    <a:bodyPr/>
                    <a:lstStyle/>
                    <a:p>
                      <a:pPr algn="ctr"/>
                      <a:r>
                        <a:rPr lang="es-ES" sz="1600" dirty="0"/>
                        <a:t>MATERIAS</a:t>
                      </a:r>
                      <a:r>
                        <a:rPr lang="es-ES" sz="1600" baseline="0" dirty="0"/>
                        <a:t> BACHILLERATO</a:t>
                      </a:r>
                      <a:endParaRPr lang="es-ES" sz="16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E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ES" dirty="0"/>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s-ES" dirty="0"/>
                        <a:t>MATERIAS</a:t>
                      </a:r>
                      <a:r>
                        <a:rPr lang="es-ES" baseline="0" dirty="0"/>
                        <a:t> </a:t>
                      </a:r>
                      <a:r>
                        <a:rPr lang="es-ES" dirty="0"/>
                        <a:t> PAU</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ES" dirty="0"/>
                    </a:p>
                  </a:txBody>
                  <a:tcPr/>
                </a:tc>
                <a:extLst>
                  <a:ext uri="{0D108BD9-81ED-4DB2-BD59-A6C34878D82A}">
                    <a16:rowId xmlns:a16="http://schemas.microsoft.com/office/drawing/2014/main" val="10000"/>
                  </a:ext>
                </a:extLst>
              </a:tr>
              <a:tr h="370840">
                <a:tc>
                  <a:txBody>
                    <a:bodyPr/>
                    <a:lstStyle/>
                    <a:p>
                      <a:r>
                        <a:rPr lang="es-ES" sz="1600" dirty="0"/>
                        <a:t>Lengua I</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Lengua II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6</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dirty="0"/>
                        <a:t>Lengua</a:t>
                      </a:r>
                      <a:r>
                        <a:rPr lang="es-ES" baseline="0" dirty="0"/>
                        <a:t> II</a:t>
                      </a:r>
                      <a:endParaRPr lang="es-ES"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dirty="0"/>
                        <a:t>5,72</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r>
                        <a:rPr lang="es-ES" sz="1600" dirty="0"/>
                        <a:t>Inglés I</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Inglés II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7</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dirty="0"/>
                        <a:t>Inglés</a:t>
                      </a:r>
                      <a:r>
                        <a:rPr lang="es-ES" baseline="0" dirty="0"/>
                        <a:t> II</a:t>
                      </a:r>
                      <a:endParaRPr lang="es-ES"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dirty="0"/>
                        <a:t>4,89</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27640">
                <a:tc>
                  <a:txBody>
                    <a:bodyPr/>
                    <a:lstStyle/>
                    <a:p>
                      <a:r>
                        <a:rPr lang="es-ES" sz="1600" dirty="0"/>
                        <a:t>Filosofía</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400" dirty="0"/>
                        <a:t>Historia</a:t>
                      </a:r>
                      <a:r>
                        <a:rPr lang="es-ES" sz="1400" baseline="0" dirty="0"/>
                        <a:t> de España</a:t>
                      </a:r>
                      <a:endParaRPr lang="es-E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5</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400" dirty="0"/>
                        <a:t>Historia</a:t>
                      </a:r>
                      <a:r>
                        <a:rPr lang="es-ES" sz="1400" baseline="0" dirty="0"/>
                        <a:t> de España</a:t>
                      </a:r>
                      <a:endParaRPr lang="es-ES" sz="1400"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dirty="0"/>
                        <a:t>3,25</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r>
                        <a:rPr lang="es-ES" sz="1400" dirty="0"/>
                        <a:t>Matemáticas</a:t>
                      </a:r>
                      <a:r>
                        <a:rPr lang="es-ES" sz="1400" baseline="0" dirty="0"/>
                        <a:t> CCSS I</a:t>
                      </a:r>
                      <a:endParaRPr lang="es-ES" sz="1400"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200" dirty="0"/>
                        <a:t>Matemáticas</a:t>
                      </a:r>
                      <a:r>
                        <a:rPr lang="es-ES" sz="1200" baseline="0" dirty="0"/>
                        <a:t> CCSS II</a:t>
                      </a:r>
                      <a:endParaRPr lang="es-E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6</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dirty="0"/>
                        <a:t>Matemáticas</a:t>
                      </a:r>
                      <a:r>
                        <a:rPr lang="es-ES" baseline="0" dirty="0"/>
                        <a:t> II</a:t>
                      </a:r>
                      <a:endParaRPr lang="es-ES"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s-ES" dirty="0"/>
                        <a:t>7,75</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70840">
                <a:tc>
                  <a:txBody>
                    <a:bodyPr/>
                    <a:lstStyle/>
                    <a:p>
                      <a:r>
                        <a:rPr lang="es-ES" sz="1600" dirty="0"/>
                        <a:t>H.M.C</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100" b="1" dirty="0"/>
                        <a:t>Economía</a:t>
                      </a:r>
                      <a:r>
                        <a:rPr lang="es-ES" sz="1100" b="1" baseline="0" dirty="0"/>
                        <a:t> de la Empresa</a:t>
                      </a:r>
                      <a:endParaRPr lang="es-E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6</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dirty="0"/>
                        <a:t>MEDIA </a:t>
                      </a:r>
                      <a:r>
                        <a:rPr lang="es-ES" sz="1000" dirty="0"/>
                        <a:t>debe</a:t>
                      </a:r>
                      <a:r>
                        <a:rPr lang="es-ES" sz="1000" baseline="0" dirty="0"/>
                        <a:t> ser ≥ 4</a:t>
                      </a:r>
                      <a:endParaRPr lang="es-E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s-ES" dirty="0"/>
                        <a:t>5,4</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70840">
                <a:tc>
                  <a:txBody>
                    <a:bodyPr/>
                    <a:lstStyle/>
                    <a:p>
                      <a:r>
                        <a:rPr lang="es-ES" sz="1350" dirty="0"/>
                        <a:t>Economía</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Hª.</a:t>
                      </a:r>
                      <a:r>
                        <a:rPr lang="es-ES" sz="1600" baseline="0" dirty="0"/>
                        <a:t> Filosofía</a:t>
                      </a:r>
                      <a:endParaRPr lang="es-E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5</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s-ES" sz="1800" b="1" dirty="0">
                          <a:solidFill>
                            <a:srgbClr val="0070C0"/>
                          </a:solidFill>
                        </a:rPr>
                        <a:t>Pondera</a:t>
                      </a:r>
                      <a:r>
                        <a:rPr lang="es-ES" sz="1800" b="1" baseline="0" dirty="0">
                          <a:solidFill>
                            <a:srgbClr val="0070C0"/>
                          </a:solidFill>
                        </a:rPr>
                        <a:t> 40%</a:t>
                      </a:r>
                      <a:endParaRPr lang="es-ES" sz="1800" b="1" dirty="0">
                        <a:solidFill>
                          <a:srgbClr val="0070C0"/>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s-ES" dirty="0"/>
                    </a:p>
                  </a:txBody>
                  <a:tcPr/>
                </a:tc>
                <a:extLst>
                  <a:ext uri="{0D108BD9-81ED-4DB2-BD59-A6C34878D82A}">
                    <a16:rowId xmlns:a16="http://schemas.microsoft.com/office/drawing/2014/main" val="10006"/>
                  </a:ext>
                </a:extLst>
              </a:tr>
              <a:tr h="370840">
                <a:tc>
                  <a:txBody>
                    <a:bodyPr/>
                    <a:lstStyle/>
                    <a:p>
                      <a:r>
                        <a:rPr lang="es-ES" sz="1400" dirty="0"/>
                        <a:t>Educación</a:t>
                      </a:r>
                      <a:r>
                        <a:rPr lang="es-ES" sz="1400" baseline="0" dirty="0"/>
                        <a:t> Física</a:t>
                      </a:r>
                      <a:endParaRPr lang="es-ES" sz="1400"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800" dirty="0"/>
                        <a:t>Francés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5</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s-ES" dirty="0"/>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38100" cap="flat" cmpd="sng" algn="ctr">
                      <a:solidFill>
                        <a:srgbClr val="00B050"/>
                      </a:solidFill>
                      <a:prstDash val="solid"/>
                      <a:round/>
                      <a:headEnd type="none" w="med" len="med"/>
                      <a:tailEnd type="none" w="med" len="med"/>
                    </a:lnB>
                  </a:tcPr>
                </a:tc>
                <a:tc>
                  <a:txBody>
                    <a:bodyPr/>
                    <a:lstStyle/>
                    <a:p>
                      <a:endParaRPr lang="es-ES" dirty="0"/>
                    </a:p>
                  </a:txBody>
                  <a:tcPr>
                    <a:lnT w="28575" cap="flat" cmpd="sng" algn="ctr">
                      <a:solidFill>
                        <a:schemeClr val="tx1"/>
                      </a:solidFill>
                      <a:prstDash val="solid"/>
                      <a:round/>
                      <a:headEnd type="none" w="med" len="med"/>
                      <a:tailEnd type="none" w="med" len="med"/>
                    </a:lnT>
                    <a:lnB w="381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10007"/>
                  </a:ext>
                </a:extLst>
              </a:tr>
              <a:tr h="370840">
                <a:tc>
                  <a:txBody>
                    <a:bodyPr/>
                    <a:lstStyle/>
                    <a:p>
                      <a:r>
                        <a:rPr lang="es-ES" sz="1600" dirty="0"/>
                        <a:t>TIC I</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dirty="0"/>
                        <a:t>Psicología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7</a:t>
                      </a:r>
                    </a:p>
                  </a:txBody>
                  <a:tcPr>
                    <a:lnL w="12700" cap="flat" cmpd="sng" algn="ctr">
                      <a:solidFill>
                        <a:schemeClr val="tx1"/>
                      </a:solidFill>
                      <a:prstDash val="solid"/>
                      <a:round/>
                      <a:headEnd type="none" w="med" len="med"/>
                      <a:tailEnd type="none" w="med" len="med"/>
                    </a:lnL>
                    <a:lnR w="38100" cap="flat" cmpd="sng" algn="ctr">
                      <a:solidFill>
                        <a:srgbClr val="00B05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es-ES" b="1" dirty="0"/>
                        <a:t>CALIFICACIÓN</a:t>
                      </a:r>
                      <a:r>
                        <a:rPr lang="es-ES" b="1" baseline="0" dirty="0"/>
                        <a:t> FINAL </a:t>
                      </a:r>
                      <a:r>
                        <a:rPr lang="es-ES" sz="1000" b="1" baseline="0" dirty="0"/>
                        <a:t>debe ser ≥ 5</a:t>
                      </a:r>
                      <a:endParaRPr lang="es-ES" sz="1000" b="1" dirty="0"/>
                    </a:p>
                  </a:txBody>
                  <a:tcPr anchor="ctr">
                    <a:lnL w="38100" cap="flat" cmpd="sng" algn="ctr">
                      <a:solidFill>
                        <a:srgbClr val="00B050"/>
                      </a:solidFill>
                      <a:prstDash val="solid"/>
                      <a:round/>
                      <a:headEnd type="none" w="med" len="med"/>
                      <a:tailEnd type="none" w="med" len="med"/>
                    </a:lnL>
                    <a:lnR w="38100" cap="flat" cmpd="sng" algn="ctr">
                      <a:solidFill>
                        <a:srgbClr val="00B050"/>
                      </a:solidFill>
                      <a:prstDash val="solid"/>
                      <a:round/>
                      <a:headEnd type="none" w="med" len="med"/>
                      <a:tailEnd type="none" w="med" len="med"/>
                    </a:lnR>
                    <a:lnT w="38100" cap="flat" cmpd="sng" algn="ctr">
                      <a:solidFill>
                        <a:srgbClr val="00B050"/>
                      </a:solidFill>
                      <a:prstDash val="solid"/>
                      <a:round/>
                      <a:headEnd type="none" w="med" len="med"/>
                      <a:tailEnd type="none" w="med" len="med"/>
                    </a:lnT>
                    <a:lnB w="38100" cap="flat" cmpd="sng" algn="ctr">
                      <a:solidFill>
                        <a:srgbClr val="00B050"/>
                      </a:solidFill>
                      <a:prstDash val="solid"/>
                      <a:round/>
                      <a:headEnd type="none" w="med" len="med"/>
                      <a:tailEnd type="none" w="med" len="med"/>
                    </a:lnB>
                  </a:tcPr>
                </a:tc>
                <a:tc rowSpan="2">
                  <a:txBody>
                    <a:bodyPr/>
                    <a:lstStyle/>
                    <a:p>
                      <a:pPr algn="ctr"/>
                      <a:r>
                        <a:rPr lang="es-ES" sz="2400" dirty="0"/>
                        <a:t>5,96</a:t>
                      </a:r>
                    </a:p>
                  </a:txBody>
                  <a:tcPr anchor="ctr">
                    <a:lnL w="38100" cap="flat" cmpd="sng" algn="ctr">
                      <a:solidFill>
                        <a:srgbClr val="00B050"/>
                      </a:solidFill>
                      <a:prstDash val="solid"/>
                      <a:round/>
                      <a:headEnd type="none" w="med" len="med"/>
                      <a:tailEnd type="none" w="med" len="med"/>
                    </a:lnL>
                    <a:lnR w="38100" cap="flat" cmpd="sng" algn="ctr">
                      <a:solidFill>
                        <a:srgbClr val="00B050"/>
                      </a:solidFill>
                      <a:prstDash val="solid"/>
                      <a:round/>
                      <a:headEnd type="none" w="med" len="med"/>
                      <a:tailEnd type="none" w="med" len="med"/>
                    </a:lnR>
                    <a:lnT w="38100" cap="flat" cmpd="sng" algn="ctr">
                      <a:solidFill>
                        <a:srgbClr val="00B050"/>
                      </a:solidFill>
                      <a:prstDash val="solid"/>
                      <a:round/>
                      <a:headEnd type="none" w="med" len="med"/>
                      <a:tailEnd type="none" w="med" len="med"/>
                    </a:lnT>
                    <a:lnB w="381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10008"/>
                  </a:ext>
                </a:extLst>
              </a:tr>
              <a:tr h="370840">
                <a:tc>
                  <a:txBody>
                    <a:bodyPr/>
                    <a:lstStyle/>
                    <a:p>
                      <a:r>
                        <a:rPr lang="es-ES" sz="1400" dirty="0"/>
                        <a:t>Cultura científica</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s-ES" sz="1600" dirty="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s-ES" b="0" dirty="0"/>
                        <a:t>TIC</a:t>
                      </a:r>
                      <a:r>
                        <a:rPr lang="es-ES" b="0" baseline="0" dirty="0"/>
                        <a:t> II</a:t>
                      </a:r>
                      <a:endParaRPr lang="es-ES"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s-ES" sz="1600" b="0" dirty="0"/>
                        <a:t>9</a:t>
                      </a:r>
                    </a:p>
                  </a:txBody>
                  <a:tcPr>
                    <a:lnL w="12700" cap="flat" cmpd="sng" algn="ctr">
                      <a:solidFill>
                        <a:schemeClr val="tx1"/>
                      </a:solidFill>
                      <a:prstDash val="solid"/>
                      <a:round/>
                      <a:headEnd type="none" w="med" len="med"/>
                      <a:tailEnd type="none" w="med" len="med"/>
                    </a:lnL>
                    <a:lnR w="38100" cap="flat" cmpd="sng" algn="ctr">
                      <a:solidFill>
                        <a:srgbClr val="00B050"/>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vMerge="1">
                  <a:txBody>
                    <a:bodyPr/>
                    <a:lstStyle/>
                    <a:p>
                      <a:endParaRPr lang="es-ES" dirty="0"/>
                    </a:p>
                  </a:txBody>
                  <a:tcPr>
                    <a:lnL w="28575" cap="flat" cmpd="sng" algn="ctr">
                      <a:solidFill>
                        <a:schemeClr val="tx1"/>
                      </a:solidFill>
                      <a:prstDash val="solid"/>
                      <a:round/>
                      <a:headEnd type="none" w="med" len="med"/>
                      <a:tailEnd type="none" w="med" len="med"/>
                    </a:lnL>
                  </a:tcPr>
                </a:tc>
                <a:tc vMerge="1">
                  <a:txBody>
                    <a:bodyPr/>
                    <a:lstStyle/>
                    <a:p>
                      <a:endParaRPr lang="es-ES" dirty="0"/>
                    </a:p>
                  </a:txBody>
                  <a:tcPr/>
                </a:tc>
                <a:extLst>
                  <a:ext uri="{0D108BD9-81ED-4DB2-BD59-A6C34878D82A}">
                    <a16:rowId xmlns:a16="http://schemas.microsoft.com/office/drawing/2014/main" val="10009"/>
                  </a:ext>
                </a:extLst>
              </a:tr>
              <a:tr h="370840">
                <a:tc>
                  <a:txBody>
                    <a:bodyPr/>
                    <a:lstStyle/>
                    <a:p>
                      <a:pPr algn="r"/>
                      <a:r>
                        <a:rPr lang="es-ES" sz="1600" b="1" dirty="0"/>
                        <a:t>Número</a:t>
                      </a:r>
                      <a:r>
                        <a:rPr lang="es-ES" sz="1600" b="1" baseline="0" dirty="0"/>
                        <a:t> de materias</a:t>
                      </a:r>
                      <a:endParaRPr lang="es-ES" sz="1600" b="1"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400" b="1" dirty="0"/>
                        <a:t>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b="1" dirty="0"/>
                        <a:t>MEDIA</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dirty="0"/>
                        <a:t>6,33</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es-ES" dirty="0"/>
                    </a:p>
                  </a:txBody>
                  <a:tcPr>
                    <a:lnL w="28575" cap="flat" cmpd="sng" algn="ctr">
                      <a:solidFill>
                        <a:schemeClr val="tx1"/>
                      </a:solidFill>
                      <a:prstDash val="solid"/>
                      <a:round/>
                      <a:headEnd type="none" w="med" len="med"/>
                      <a:tailEnd type="none" w="med" len="med"/>
                    </a:lnL>
                    <a:lnT w="38100" cap="flat" cmpd="sng" algn="ctr">
                      <a:solidFill>
                        <a:srgbClr val="00B050"/>
                      </a:solidFill>
                      <a:prstDash val="solid"/>
                      <a:round/>
                      <a:headEnd type="none" w="med" len="med"/>
                      <a:tailEnd type="none" w="med" len="med"/>
                    </a:lnT>
                  </a:tcPr>
                </a:tc>
                <a:tc>
                  <a:txBody>
                    <a:bodyPr/>
                    <a:lstStyle/>
                    <a:p>
                      <a:endParaRPr lang="es-ES" dirty="0"/>
                    </a:p>
                  </a:txBody>
                  <a:tcPr>
                    <a:lnT w="38100" cap="flat" cmpd="sng" algn="ctr">
                      <a:solidFill>
                        <a:srgbClr val="00B050"/>
                      </a:solidFill>
                      <a:prstDash val="solid"/>
                      <a:round/>
                      <a:headEnd type="none" w="med" len="med"/>
                      <a:tailEnd type="none" w="med" len="med"/>
                    </a:lnT>
                  </a:tcPr>
                </a:tc>
                <a:extLst>
                  <a:ext uri="{0D108BD9-81ED-4DB2-BD59-A6C34878D82A}">
                    <a16:rowId xmlns:a16="http://schemas.microsoft.com/office/drawing/2014/main" val="10010"/>
                  </a:ext>
                </a:extLst>
              </a:tr>
              <a:tr h="370840">
                <a:tc gridSpan="4">
                  <a:txBody>
                    <a:bodyPr/>
                    <a:lstStyle/>
                    <a:p>
                      <a:pPr algn="ctr"/>
                      <a:r>
                        <a:rPr lang="es-ES" sz="1800" b="1" dirty="0">
                          <a:solidFill>
                            <a:srgbClr val="0070C0"/>
                          </a:solidFill>
                        </a:rPr>
                        <a:t>Pondera</a:t>
                      </a:r>
                      <a:r>
                        <a:rPr lang="es-ES" sz="1800" b="1" baseline="0" dirty="0">
                          <a:solidFill>
                            <a:srgbClr val="0070C0"/>
                          </a:solidFill>
                        </a:rPr>
                        <a:t> 60%</a:t>
                      </a:r>
                      <a:endParaRPr lang="es-ES" sz="1800" b="1" dirty="0">
                        <a:solidFill>
                          <a:srgbClr val="0070C0"/>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s-ES" dirty="0"/>
                    </a:p>
                  </a:txBody>
                  <a:tcPr/>
                </a:tc>
                <a:tc hMerge="1">
                  <a:txBody>
                    <a:bodyPr/>
                    <a:lstStyle/>
                    <a:p>
                      <a:endParaRPr lang="es-ES" dirty="0"/>
                    </a:p>
                  </a:txBody>
                  <a:tcPr/>
                </a:tc>
                <a:tc hMerge="1">
                  <a:txBody>
                    <a:bodyPr/>
                    <a:lstStyle/>
                    <a:p>
                      <a:endParaRPr lang="es-ES" dirty="0"/>
                    </a:p>
                  </a:txBody>
                  <a:tcPr/>
                </a:tc>
                <a:tc>
                  <a:txBody>
                    <a:bodyPr/>
                    <a:lstStyle/>
                    <a:p>
                      <a:endParaRPr lang="es-ES" dirty="0"/>
                    </a:p>
                  </a:txBody>
                  <a:tcPr>
                    <a:lnL w="28575" cap="flat" cmpd="sng" algn="ctr">
                      <a:solidFill>
                        <a:schemeClr val="tx1"/>
                      </a:solidFill>
                      <a:prstDash val="solid"/>
                      <a:round/>
                      <a:headEnd type="none" w="med" len="med"/>
                      <a:tailEnd type="none" w="med" len="med"/>
                    </a:lnL>
                  </a:tcPr>
                </a:tc>
                <a:tc>
                  <a:txBody>
                    <a:bodyPr/>
                    <a:lstStyle/>
                    <a:p>
                      <a:endParaRPr lang="es-ES" dirty="0"/>
                    </a:p>
                  </a:txBody>
                  <a:tcPr/>
                </a:tc>
                <a:extLst>
                  <a:ext uri="{0D108BD9-81ED-4DB2-BD59-A6C34878D82A}">
                    <a16:rowId xmlns:a16="http://schemas.microsoft.com/office/drawing/2014/main" val="10011"/>
                  </a:ext>
                </a:extLst>
              </a:tr>
            </a:tbl>
          </a:graphicData>
        </a:graphic>
      </p:graphicFrame>
      <p:sp>
        <p:nvSpPr>
          <p:cNvPr id="9" name="6 CuadroTexto"/>
          <p:cNvSpPr txBox="1"/>
          <p:nvPr/>
        </p:nvSpPr>
        <p:spPr>
          <a:xfrm rot="16200000">
            <a:off x="8692050" y="2921183"/>
            <a:ext cx="2954655" cy="369888"/>
          </a:xfrm>
          <a:prstGeom prst="rect">
            <a:avLst/>
          </a:prstGeom>
          <a:noFill/>
        </p:spPr>
        <p:txBody>
          <a:bodyPr vert="vert">
            <a:spAutoFit/>
          </a:bodyPr>
          <a:lstStyle/>
          <a:p>
            <a:pPr algn="ctr">
              <a:lnSpc>
                <a:spcPct val="250000"/>
              </a:lnSpc>
              <a:defRPr/>
            </a:pPr>
            <a:r>
              <a:rPr lang="es-ES" b="1" dirty="0">
                <a:solidFill>
                  <a:srgbClr val="EEECE1">
                    <a:lumMod val="90000"/>
                  </a:srgbClr>
                </a:solidFill>
              </a:rPr>
              <a:t>E</a:t>
            </a:r>
          </a:p>
          <a:p>
            <a:pPr algn="ctr">
              <a:lnSpc>
                <a:spcPct val="250000"/>
              </a:lnSpc>
              <a:defRPr/>
            </a:pPr>
            <a:r>
              <a:rPr lang="es-ES" b="1" dirty="0">
                <a:solidFill>
                  <a:srgbClr val="EEECE1">
                    <a:lumMod val="90000"/>
                  </a:srgbClr>
                </a:solidFill>
              </a:rPr>
              <a:t>V</a:t>
            </a:r>
          </a:p>
          <a:p>
            <a:pPr algn="ctr">
              <a:lnSpc>
                <a:spcPct val="250000"/>
              </a:lnSpc>
              <a:defRPr/>
            </a:pPr>
            <a:r>
              <a:rPr lang="es-ES" b="1" dirty="0">
                <a:solidFill>
                  <a:srgbClr val="EEECE1">
                    <a:lumMod val="90000"/>
                  </a:srgbClr>
                </a:solidFill>
              </a:rPr>
              <a:t>A</a:t>
            </a:r>
          </a:p>
          <a:p>
            <a:pPr algn="ctr">
              <a:lnSpc>
                <a:spcPct val="250000"/>
              </a:lnSpc>
              <a:defRPr/>
            </a:pPr>
            <a:r>
              <a:rPr lang="es-ES" b="1" dirty="0">
                <a:solidFill>
                  <a:srgbClr val="EEECE1">
                    <a:lumMod val="90000"/>
                  </a:srgbClr>
                </a:solidFill>
              </a:rPr>
              <a:t>U</a:t>
            </a:r>
          </a:p>
        </p:txBody>
      </p:sp>
      <p:pic>
        <p:nvPicPr>
          <p:cNvPr id="5" name="Picture 2" descr="LogoHipatia"/>
          <p:cNvPicPr>
            <a:picLocks noChangeAspect="1" noChangeArrowheads="1"/>
          </p:cNvPicPr>
          <p:nvPr/>
        </p:nvPicPr>
        <p:blipFill>
          <a:blip r:embed="rId2" cstate="print"/>
          <a:srcRect/>
          <a:stretch>
            <a:fillRect/>
          </a:stretch>
        </p:blipFill>
        <p:spPr bwMode="auto">
          <a:xfrm>
            <a:off x="-1" y="-1"/>
            <a:ext cx="1540829" cy="1125415"/>
          </a:xfrm>
          <a:prstGeom prst="rect">
            <a:avLst/>
          </a:prstGeom>
          <a:noFill/>
        </p:spPr>
      </p:pic>
    </p:spTree>
    <p:extLst>
      <p:ext uri="{BB962C8B-B14F-4D97-AF65-F5344CB8AC3E}">
        <p14:creationId xmlns:p14="http://schemas.microsoft.com/office/powerpoint/2010/main" val="39066842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 Título"/>
          <p:cNvSpPr txBox="1">
            <a:spLocks/>
          </p:cNvSpPr>
          <p:nvPr/>
        </p:nvSpPr>
        <p:spPr>
          <a:xfrm>
            <a:off x="1991544" y="1014229"/>
            <a:ext cx="7239000" cy="776333"/>
          </a:xfrm>
          <a:prstGeom prst="rect">
            <a:avLst/>
          </a:prstGeom>
        </p:spPr>
        <p:txBody>
          <a:bodyPr vert="horz" lIns="45720" tIns="0" rIns="45720" bIns="0" anchor="b" anchorCtr="0">
            <a:normAutofit fontScale="97500"/>
          </a:bodyPr>
          <a:lstStyle/>
          <a:p>
            <a:pPr algn="ctr" defTabSz="914400">
              <a:spcBef>
                <a:spcPct val="0"/>
              </a:spcBef>
              <a:defRPr/>
            </a:pPr>
            <a:r>
              <a:rPr lang="es-ES" sz="4800" b="1" dirty="0">
                <a:ln w="500">
                  <a:solidFill>
                    <a:srgbClr val="1F497D">
                      <a:shade val="20000"/>
                      <a:satMod val="120000"/>
                    </a:srgbClr>
                  </a:solidFill>
                </a:ln>
                <a:gradFill>
                  <a:gsLst>
                    <a:gs pos="0">
                      <a:srgbClr val="8064A2">
                        <a:tint val="13000"/>
                      </a:srgbClr>
                    </a:gs>
                    <a:gs pos="10000">
                      <a:srgbClr val="8064A2">
                        <a:tint val="20000"/>
                      </a:srgbClr>
                    </a:gs>
                    <a:gs pos="49000">
                      <a:srgbClr val="8064A2">
                        <a:tint val="70000"/>
                      </a:srgbClr>
                    </a:gs>
                    <a:gs pos="50000">
                      <a:srgbClr val="8064A2">
                        <a:tint val="97000"/>
                      </a:srgbClr>
                    </a:gs>
                    <a:gs pos="100000">
                      <a:srgbClr val="8064A2">
                        <a:tint val="20000"/>
                      </a:srgbClr>
                    </a:gs>
                  </a:gsLst>
                  <a:lin ang="5400000" scaled="1"/>
                </a:gradFill>
              </a:rPr>
              <a:t>Ejemplo Artes </a:t>
            </a:r>
          </a:p>
        </p:txBody>
      </p:sp>
      <p:graphicFrame>
        <p:nvGraphicFramePr>
          <p:cNvPr id="2" name="Tabla 1"/>
          <p:cNvGraphicFramePr>
            <a:graphicFrameLocks noGrp="1"/>
          </p:cNvGraphicFramePr>
          <p:nvPr>
            <p:extLst/>
          </p:nvPr>
        </p:nvGraphicFramePr>
        <p:xfrm>
          <a:off x="2063549" y="1916832"/>
          <a:ext cx="7272810" cy="4653280"/>
        </p:xfrm>
        <a:graphic>
          <a:graphicData uri="http://schemas.openxmlformats.org/drawingml/2006/table">
            <a:tbl>
              <a:tblPr firstRow="1" bandRow="1">
                <a:tableStyleId>{5C22544A-7EE6-4342-B048-85BDC9FD1C3A}</a:tableStyleId>
              </a:tblPr>
              <a:tblGrid>
                <a:gridCol w="1800203">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gridCol w="1728192">
                  <a:extLst>
                    <a:ext uri="{9D8B030D-6E8A-4147-A177-3AD203B41FA5}">
                      <a16:colId xmlns:a16="http://schemas.microsoft.com/office/drawing/2014/main" val="20002"/>
                    </a:ext>
                  </a:extLst>
                </a:gridCol>
                <a:gridCol w="648072">
                  <a:extLst>
                    <a:ext uri="{9D8B030D-6E8A-4147-A177-3AD203B41FA5}">
                      <a16:colId xmlns:a16="http://schemas.microsoft.com/office/drawing/2014/main" val="20003"/>
                    </a:ext>
                  </a:extLst>
                </a:gridCol>
                <a:gridCol w="1728192">
                  <a:extLst>
                    <a:ext uri="{9D8B030D-6E8A-4147-A177-3AD203B41FA5}">
                      <a16:colId xmlns:a16="http://schemas.microsoft.com/office/drawing/2014/main" val="20004"/>
                    </a:ext>
                  </a:extLst>
                </a:gridCol>
                <a:gridCol w="936103">
                  <a:extLst>
                    <a:ext uri="{9D8B030D-6E8A-4147-A177-3AD203B41FA5}">
                      <a16:colId xmlns:a16="http://schemas.microsoft.com/office/drawing/2014/main" val="20005"/>
                    </a:ext>
                  </a:extLst>
                </a:gridCol>
              </a:tblGrid>
              <a:tr h="370840">
                <a:tc gridSpan="4">
                  <a:txBody>
                    <a:bodyPr/>
                    <a:lstStyle/>
                    <a:p>
                      <a:pPr algn="ctr"/>
                      <a:r>
                        <a:rPr lang="es-ES" sz="1600" dirty="0"/>
                        <a:t>MATERIAS</a:t>
                      </a:r>
                      <a:r>
                        <a:rPr lang="es-ES" sz="1600" baseline="0" dirty="0"/>
                        <a:t> BACHILLERATO</a:t>
                      </a:r>
                      <a:endParaRPr lang="es-ES" sz="16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E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ES" dirty="0"/>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s-ES" dirty="0"/>
                        <a:t>MATERIAS</a:t>
                      </a:r>
                      <a:r>
                        <a:rPr lang="es-ES" baseline="0" dirty="0"/>
                        <a:t> </a:t>
                      </a:r>
                      <a:r>
                        <a:rPr lang="es-ES" dirty="0"/>
                        <a:t> PAU</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ES" dirty="0"/>
                    </a:p>
                  </a:txBody>
                  <a:tcPr/>
                </a:tc>
                <a:extLst>
                  <a:ext uri="{0D108BD9-81ED-4DB2-BD59-A6C34878D82A}">
                    <a16:rowId xmlns:a16="http://schemas.microsoft.com/office/drawing/2014/main" val="10000"/>
                  </a:ext>
                </a:extLst>
              </a:tr>
              <a:tr h="370840">
                <a:tc>
                  <a:txBody>
                    <a:bodyPr/>
                    <a:lstStyle/>
                    <a:p>
                      <a:r>
                        <a:rPr lang="es-ES" sz="1600" dirty="0"/>
                        <a:t>Lengua I</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Lengua II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6</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dirty="0"/>
                        <a:t>Lengua</a:t>
                      </a:r>
                      <a:r>
                        <a:rPr lang="es-ES" baseline="0" dirty="0"/>
                        <a:t> II</a:t>
                      </a:r>
                      <a:endParaRPr lang="es-ES"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dirty="0"/>
                        <a:t>5,72</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r>
                        <a:rPr lang="es-ES" sz="1600" dirty="0"/>
                        <a:t>Inglés I</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Inglés II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7</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dirty="0"/>
                        <a:t>Inglés</a:t>
                      </a:r>
                      <a:r>
                        <a:rPr lang="es-ES" baseline="0" dirty="0"/>
                        <a:t> II</a:t>
                      </a:r>
                      <a:endParaRPr lang="es-ES"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dirty="0"/>
                        <a:t>4,89</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27640">
                <a:tc>
                  <a:txBody>
                    <a:bodyPr/>
                    <a:lstStyle/>
                    <a:p>
                      <a:r>
                        <a:rPr lang="es-ES" sz="1600" dirty="0"/>
                        <a:t>Filosofía</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400" dirty="0"/>
                        <a:t>Historia</a:t>
                      </a:r>
                      <a:r>
                        <a:rPr lang="es-ES" sz="1400" baseline="0" dirty="0"/>
                        <a:t> de España</a:t>
                      </a:r>
                      <a:endParaRPr lang="es-E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5</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400" dirty="0"/>
                        <a:t>Historia</a:t>
                      </a:r>
                      <a:r>
                        <a:rPr lang="es-ES" sz="1400" baseline="0" dirty="0"/>
                        <a:t> de España</a:t>
                      </a:r>
                      <a:endParaRPr lang="es-ES" sz="1400"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dirty="0"/>
                        <a:t>3,25</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r>
                        <a:rPr lang="es-ES" sz="1600" dirty="0"/>
                        <a:t>Fundamentos</a:t>
                      </a:r>
                      <a:r>
                        <a:rPr lang="es-ES" sz="1600" baseline="0" dirty="0"/>
                        <a:t> I</a:t>
                      </a:r>
                      <a:endParaRPr lang="es-ES" sz="1600"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Fundamentos</a:t>
                      </a:r>
                      <a:r>
                        <a:rPr lang="es-ES" sz="1600" baseline="0" dirty="0"/>
                        <a:t> II</a:t>
                      </a:r>
                      <a:endParaRPr lang="es-E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6</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Fundamentos</a:t>
                      </a:r>
                      <a:r>
                        <a:rPr lang="es-ES" sz="1600" baseline="0" dirty="0"/>
                        <a:t> II</a:t>
                      </a:r>
                      <a:endParaRPr lang="es-ES" sz="1600"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s-ES" dirty="0"/>
                        <a:t>7,75</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70840">
                <a:tc>
                  <a:txBody>
                    <a:bodyPr/>
                    <a:lstStyle/>
                    <a:p>
                      <a:r>
                        <a:rPr lang="es-ES" sz="1600" dirty="0"/>
                        <a:t>HMC</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Diseño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6</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dirty="0"/>
                        <a:t>MEDIA </a:t>
                      </a:r>
                      <a:r>
                        <a:rPr lang="es-ES" sz="1000" dirty="0"/>
                        <a:t>debe</a:t>
                      </a:r>
                      <a:r>
                        <a:rPr lang="es-ES" sz="1000" baseline="0" dirty="0"/>
                        <a:t> ser ≥ 4</a:t>
                      </a:r>
                      <a:endParaRPr lang="es-E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s-ES" dirty="0"/>
                        <a:t>5,4</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70840">
                <a:tc>
                  <a:txBody>
                    <a:bodyPr/>
                    <a:lstStyle/>
                    <a:p>
                      <a:r>
                        <a:rPr lang="es-ES" sz="1350" dirty="0"/>
                        <a:t>C.</a:t>
                      </a:r>
                      <a:r>
                        <a:rPr lang="es-ES" sz="1350" baseline="0" dirty="0"/>
                        <a:t> Audiovisual I</a:t>
                      </a:r>
                      <a:endParaRPr lang="es-ES" sz="1350"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C.</a:t>
                      </a:r>
                      <a:r>
                        <a:rPr lang="es-ES" sz="1600" baseline="0" dirty="0"/>
                        <a:t> Audiovisual II</a:t>
                      </a:r>
                      <a:endParaRPr lang="es-E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5</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s-ES" sz="1800" b="1" dirty="0">
                          <a:solidFill>
                            <a:srgbClr val="0070C0"/>
                          </a:solidFill>
                        </a:rPr>
                        <a:t>Pondera</a:t>
                      </a:r>
                      <a:r>
                        <a:rPr lang="es-ES" sz="1800" b="1" baseline="0" dirty="0">
                          <a:solidFill>
                            <a:srgbClr val="0070C0"/>
                          </a:solidFill>
                        </a:rPr>
                        <a:t> 40%</a:t>
                      </a:r>
                      <a:endParaRPr lang="es-ES" sz="1800" b="1" dirty="0">
                        <a:solidFill>
                          <a:srgbClr val="0070C0"/>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s-ES" dirty="0"/>
                    </a:p>
                  </a:txBody>
                  <a:tcPr/>
                </a:tc>
                <a:extLst>
                  <a:ext uri="{0D108BD9-81ED-4DB2-BD59-A6C34878D82A}">
                    <a16:rowId xmlns:a16="http://schemas.microsoft.com/office/drawing/2014/main" val="10006"/>
                  </a:ext>
                </a:extLst>
              </a:tr>
              <a:tr h="370840">
                <a:tc>
                  <a:txBody>
                    <a:bodyPr/>
                    <a:lstStyle/>
                    <a:p>
                      <a:r>
                        <a:rPr lang="es-ES" sz="1400" dirty="0"/>
                        <a:t>Educación</a:t>
                      </a:r>
                      <a:r>
                        <a:rPr lang="es-ES" sz="1400" baseline="0" dirty="0"/>
                        <a:t> Física</a:t>
                      </a:r>
                      <a:endParaRPr lang="es-ES" sz="1400"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Imagen</a:t>
                      </a:r>
                      <a:r>
                        <a:rPr lang="es-ES" sz="1600" baseline="0" dirty="0"/>
                        <a:t> y sonido</a:t>
                      </a:r>
                      <a:endParaRPr lang="es-E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5</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s-ES" dirty="0"/>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38100" cap="flat" cmpd="sng" algn="ctr">
                      <a:solidFill>
                        <a:srgbClr val="00B050"/>
                      </a:solidFill>
                      <a:prstDash val="solid"/>
                      <a:round/>
                      <a:headEnd type="none" w="med" len="med"/>
                      <a:tailEnd type="none" w="med" len="med"/>
                    </a:lnB>
                  </a:tcPr>
                </a:tc>
                <a:tc>
                  <a:txBody>
                    <a:bodyPr/>
                    <a:lstStyle/>
                    <a:p>
                      <a:endParaRPr lang="es-ES" dirty="0"/>
                    </a:p>
                  </a:txBody>
                  <a:tcPr>
                    <a:lnT w="28575" cap="flat" cmpd="sng" algn="ctr">
                      <a:solidFill>
                        <a:schemeClr val="tx1"/>
                      </a:solidFill>
                      <a:prstDash val="solid"/>
                      <a:round/>
                      <a:headEnd type="none" w="med" len="med"/>
                      <a:tailEnd type="none" w="med" len="med"/>
                    </a:lnT>
                    <a:lnB w="381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10007"/>
                  </a:ext>
                </a:extLst>
              </a:tr>
              <a:tr h="370840">
                <a:tc>
                  <a:txBody>
                    <a:bodyPr/>
                    <a:lstStyle/>
                    <a:p>
                      <a:r>
                        <a:rPr lang="es-ES" sz="1600" dirty="0"/>
                        <a:t>Dibujo</a:t>
                      </a:r>
                      <a:r>
                        <a:rPr lang="es-ES" sz="1600" baseline="0" dirty="0"/>
                        <a:t> Artístico I</a:t>
                      </a:r>
                      <a:endParaRPr lang="es-ES" sz="1600"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400" dirty="0"/>
                        <a:t>Dibujo</a:t>
                      </a:r>
                      <a:r>
                        <a:rPr lang="es-ES" sz="1400" baseline="0" dirty="0"/>
                        <a:t> Artístico II</a:t>
                      </a:r>
                      <a:endParaRPr lang="es-E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7</a:t>
                      </a:r>
                    </a:p>
                  </a:txBody>
                  <a:tcPr>
                    <a:lnL w="12700" cap="flat" cmpd="sng" algn="ctr">
                      <a:solidFill>
                        <a:schemeClr val="tx1"/>
                      </a:solidFill>
                      <a:prstDash val="solid"/>
                      <a:round/>
                      <a:headEnd type="none" w="med" len="med"/>
                      <a:tailEnd type="none" w="med" len="med"/>
                    </a:lnL>
                    <a:lnR w="38100" cap="flat" cmpd="sng" algn="ctr">
                      <a:solidFill>
                        <a:srgbClr val="00B05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es-ES" b="1" dirty="0"/>
                        <a:t>CALIFICACIÓN</a:t>
                      </a:r>
                      <a:r>
                        <a:rPr lang="es-ES" b="1" baseline="0" dirty="0"/>
                        <a:t> FINAL </a:t>
                      </a:r>
                      <a:r>
                        <a:rPr lang="es-ES" sz="1000" b="1" baseline="0" dirty="0"/>
                        <a:t>debe ser ≥ 5</a:t>
                      </a:r>
                      <a:endParaRPr lang="es-ES" sz="1000" b="1" dirty="0"/>
                    </a:p>
                  </a:txBody>
                  <a:tcPr anchor="ctr">
                    <a:lnL w="38100" cap="flat" cmpd="sng" algn="ctr">
                      <a:solidFill>
                        <a:srgbClr val="00B050"/>
                      </a:solidFill>
                      <a:prstDash val="solid"/>
                      <a:round/>
                      <a:headEnd type="none" w="med" len="med"/>
                      <a:tailEnd type="none" w="med" len="med"/>
                    </a:lnL>
                    <a:lnR w="38100" cap="flat" cmpd="sng" algn="ctr">
                      <a:solidFill>
                        <a:srgbClr val="00B050"/>
                      </a:solidFill>
                      <a:prstDash val="solid"/>
                      <a:round/>
                      <a:headEnd type="none" w="med" len="med"/>
                      <a:tailEnd type="none" w="med" len="med"/>
                    </a:lnR>
                    <a:lnT w="38100" cap="flat" cmpd="sng" algn="ctr">
                      <a:solidFill>
                        <a:srgbClr val="00B050"/>
                      </a:solidFill>
                      <a:prstDash val="solid"/>
                      <a:round/>
                      <a:headEnd type="none" w="med" len="med"/>
                      <a:tailEnd type="none" w="med" len="med"/>
                    </a:lnT>
                    <a:lnB w="38100" cap="flat" cmpd="sng" algn="ctr">
                      <a:solidFill>
                        <a:srgbClr val="00B050"/>
                      </a:solidFill>
                      <a:prstDash val="solid"/>
                      <a:round/>
                      <a:headEnd type="none" w="med" len="med"/>
                      <a:tailEnd type="none" w="med" len="med"/>
                    </a:lnB>
                  </a:tcPr>
                </a:tc>
                <a:tc rowSpan="2">
                  <a:txBody>
                    <a:bodyPr/>
                    <a:lstStyle/>
                    <a:p>
                      <a:pPr algn="ctr"/>
                      <a:r>
                        <a:rPr lang="es-ES" sz="2400" dirty="0"/>
                        <a:t>5,96</a:t>
                      </a:r>
                    </a:p>
                  </a:txBody>
                  <a:tcPr anchor="ctr">
                    <a:lnL w="38100" cap="flat" cmpd="sng" algn="ctr">
                      <a:solidFill>
                        <a:srgbClr val="00B050"/>
                      </a:solidFill>
                      <a:prstDash val="solid"/>
                      <a:round/>
                      <a:headEnd type="none" w="med" len="med"/>
                      <a:tailEnd type="none" w="med" len="med"/>
                    </a:lnL>
                    <a:lnR w="38100" cap="flat" cmpd="sng" algn="ctr">
                      <a:solidFill>
                        <a:srgbClr val="00B050"/>
                      </a:solidFill>
                      <a:prstDash val="solid"/>
                      <a:round/>
                      <a:headEnd type="none" w="med" len="med"/>
                      <a:tailEnd type="none" w="med" len="med"/>
                    </a:lnR>
                    <a:lnT w="38100" cap="flat" cmpd="sng" algn="ctr">
                      <a:solidFill>
                        <a:srgbClr val="00B050"/>
                      </a:solidFill>
                      <a:prstDash val="solid"/>
                      <a:round/>
                      <a:headEnd type="none" w="med" len="med"/>
                      <a:tailEnd type="none" w="med" len="med"/>
                    </a:lnT>
                    <a:lnB w="381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10008"/>
                  </a:ext>
                </a:extLst>
              </a:tr>
              <a:tr h="370840">
                <a:tc>
                  <a:txBody>
                    <a:bodyPr/>
                    <a:lstStyle/>
                    <a:p>
                      <a:r>
                        <a:rPr lang="es-ES" sz="1400" dirty="0"/>
                        <a:t>Volumen</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s-ES" sz="1600" dirty="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s-ES" b="0" dirty="0"/>
                        <a:t>TEGP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s-ES" sz="1600" b="0" dirty="0"/>
                        <a:t>9</a:t>
                      </a:r>
                    </a:p>
                  </a:txBody>
                  <a:tcPr>
                    <a:lnL w="12700" cap="flat" cmpd="sng" algn="ctr">
                      <a:solidFill>
                        <a:schemeClr val="tx1"/>
                      </a:solidFill>
                      <a:prstDash val="solid"/>
                      <a:round/>
                      <a:headEnd type="none" w="med" len="med"/>
                      <a:tailEnd type="none" w="med" len="med"/>
                    </a:lnL>
                    <a:lnR w="38100" cap="flat" cmpd="sng" algn="ctr">
                      <a:solidFill>
                        <a:srgbClr val="00B050"/>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vMerge="1">
                  <a:txBody>
                    <a:bodyPr/>
                    <a:lstStyle/>
                    <a:p>
                      <a:endParaRPr lang="es-ES" dirty="0"/>
                    </a:p>
                  </a:txBody>
                  <a:tcPr>
                    <a:lnL w="28575" cap="flat" cmpd="sng" algn="ctr">
                      <a:solidFill>
                        <a:schemeClr val="tx1"/>
                      </a:solidFill>
                      <a:prstDash val="solid"/>
                      <a:round/>
                      <a:headEnd type="none" w="med" len="med"/>
                      <a:tailEnd type="none" w="med" len="med"/>
                    </a:lnL>
                  </a:tcPr>
                </a:tc>
                <a:tc vMerge="1">
                  <a:txBody>
                    <a:bodyPr/>
                    <a:lstStyle/>
                    <a:p>
                      <a:endParaRPr lang="es-ES" dirty="0"/>
                    </a:p>
                  </a:txBody>
                  <a:tcPr/>
                </a:tc>
                <a:extLst>
                  <a:ext uri="{0D108BD9-81ED-4DB2-BD59-A6C34878D82A}">
                    <a16:rowId xmlns:a16="http://schemas.microsoft.com/office/drawing/2014/main" val="10009"/>
                  </a:ext>
                </a:extLst>
              </a:tr>
              <a:tr h="370840">
                <a:tc>
                  <a:txBody>
                    <a:bodyPr/>
                    <a:lstStyle/>
                    <a:p>
                      <a:pPr algn="r"/>
                      <a:r>
                        <a:rPr lang="es-ES" sz="1600" b="1" dirty="0"/>
                        <a:t>Número</a:t>
                      </a:r>
                      <a:r>
                        <a:rPr lang="es-ES" sz="1600" b="1" baseline="0" dirty="0"/>
                        <a:t> de materias</a:t>
                      </a:r>
                      <a:endParaRPr lang="es-ES" sz="1600" b="1"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400" b="1" dirty="0"/>
                        <a:t>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b="1" dirty="0"/>
                        <a:t>MEDIA</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dirty="0"/>
                        <a:t>6,33</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es-ES" dirty="0"/>
                    </a:p>
                  </a:txBody>
                  <a:tcPr>
                    <a:lnL w="28575" cap="flat" cmpd="sng" algn="ctr">
                      <a:solidFill>
                        <a:schemeClr val="tx1"/>
                      </a:solidFill>
                      <a:prstDash val="solid"/>
                      <a:round/>
                      <a:headEnd type="none" w="med" len="med"/>
                      <a:tailEnd type="none" w="med" len="med"/>
                    </a:lnL>
                    <a:lnT w="38100" cap="flat" cmpd="sng" algn="ctr">
                      <a:solidFill>
                        <a:srgbClr val="00B050"/>
                      </a:solidFill>
                      <a:prstDash val="solid"/>
                      <a:round/>
                      <a:headEnd type="none" w="med" len="med"/>
                      <a:tailEnd type="none" w="med" len="med"/>
                    </a:lnT>
                  </a:tcPr>
                </a:tc>
                <a:tc>
                  <a:txBody>
                    <a:bodyPr/>
                    <a:lstStyle/>
                    <a:p>
                      <a:endParaRPr lang="es-ES" dirty="0"/>
                    </a:p>
                  </a:txBody>
                  <a:tcPr>
                    <a:lnT w="38100" cap="flat" cmpd="sng" algn="ctr">
                      <a:solidFill>
                        <a:srgbClr val="00B050"/>
                      </a:solidFill>
                      <a:prstDash val="solid"/>
                      <a:round/>
                      <a:headEnd type="none" w="med" len="med"/>
                      <a:tailEnd type="none" w="med" len="med"/>
                    </a:lnT>
                  </a:tcPr>
                </a:tc>
                <a:extLst>
                  <a:ext uri="{0D108BD9-81ED-4DB2-BD59-A6C34878D82A}">
                    <a16:rowId xmlns:a16="http://schemas.microsoft.com/office/drawing/2014/main" val="10010"/>
                  </a:ext>
                </a:extLst>
              </a:tr>
              <a:tr h="370840">
                <a:tc gridSpan="4">
                  <a:txBody>
                    <a:bodyPr/>
                    <a:lstStyle/>
                    <a:p>
                      <a:pPr algn="ctr"/>
                      <a:r>
                        <a:rPr lang="es-ES" sz="1800" b="1" dirty="0">
                          <a:solidFill>
                            <a:srgbClr val="0070C0"/>
                          </a:solidFill>
                        </a:rPr>
                        <a:t>Pondera</a:t>
                      </a:r>
                      <a:r>
                        <a:rPr lang="es-ES" sz="1800" b="1" baseline="0" dirty="0">
                          <a:solidFill>
                            <a:srgbClr val="0070C0"/>
                          </a:solidFill>
                        </a:rPr>
                        <a:t> 60%</a:t>
                      </a:r>
                      <a:endParaRPr lang="es-ES" sz="1800" b="1" dirty="0">
                        <a:solidFill>
                          <a:srgbClr val="0070C0"/>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s-ES" dirty="0"/>
                    </a:p>
                  </a:txBody>
                  <a:tcPr/>
                </a:tc>
                <a:tc hMerge="1">
                  <a:txBody>
                    <a:bodyPr/>
                    <a:lstStyle/>
                    <a:p>
                      <a:endParaRPr lang="es-ES" dirty="0"/>
                    </a:p>
                  </a:txBody>
                  <a:tcPr/>
                </a:tc>
                <a:tc hMerge="1">
                  <a:txBody>
                    <a:bodyPr/>
                    <a:lstStyle/>
                    <a:p>
                      <a:endParaRPr lang="es-ES" dirty="0"/>
                    </a:p>
                  </a:txBody>
                  <a:tcPr/>
                </a:tc>
                <a:tc>
                  <a:txBody>
                    <a:bodyPr/>
                    <a:lstStyle/>
                    <a:p>
                      <a:endParaRPr lang="es-ES" dirty="0"/>
                    </a:p>
                  </a:txBody>
                  <a:tcPr>
                    <a:lnL w="28575" cap="flat" cmpd="sng" algn="ctr">
                      <a:solidFill>
                        <a:schemeClr val="tx1"/>
                      </a:solidFill>
                      <a:prstDash val="solid"/>
                      <a:round/>
                      <a:headEnd type="none" w="med" len="med"/>
                      <a:tailEnd type="none" w="med" len="med"/>
                    </a:lnL>
                  </a:tcPr>
                </a:tc>
                <a:tc>
                  <a:txBody>
                    <a:bodyPr/>
                    <a:lstStyle/>
                    <a:p>
                      <a:endParaRPr lang="es-ES" dirty="0"/>
                    </a:p>
                  </a:txBody>
                  <a:tcPr/>
                </a:tc>
                <a:extLst>
                  <a:ext uri="{0D108BD9-81ED-4DB2-BD59-A6C34878D82A}">
                    <a16:rowId xmlns:a16="http://schemas.microsoft.com/office/drawing/2014/main" val="10011"/>
                  </a:ext>
                </a:extLst>
              </a:tr>
            </a:tbl>
          </a:graphicData>
        </a:graphic>
      </p:graphicFrame>
      <p:sp>
        <p:nvSpPr>
          <p:cNvPr id="9" name="6 CuadroTexto"/>
          <p:cNvSpPr txBox="1"/>
          <p:nvPr/>
        </p:nvSpPr>
        <p:spPr>
          <a:xfrm rot="16200000">
            <a:off x="8692050" y="2921183"/>
            <a:ext cx="2954655" cy="369888"/>
          </a:xfrm>
          <a:prstGeom prst="rect">
            <a:avLst/>
          </a:prstGeom>
          <a:noFill/>
        </p:spPr>
        <p:txBody>
          <a:bodyPr vert="vert">
            <a:spAutoFit/>
          </a:bodyPr>
          <a:lstStyle/>
          <a:p>
            <a:pPr algn="ctr">
              <a:lnSpc>
                <a:spcPct val="250000"/>
              </a:lnSpc>
              <a:defRPr/>
            </a:pPr>
            <a:r>
              <a:rPr lang="es-ES" b="1" dirty="0">
                <a:solidFill>
                  <a:srgbClr val="EEECE1">
                    <a:lumMod val="90000"/>
                  </a:srgbClr>
                </a:solidFill>
              </a:rPr>
              <a:t>E</a:t>
            </a:r>
          </a:p>
          <a:p>
            <a:pPr algn="ctr">
              <a:lnSpc>
                <a:spcPct val="250000"/>
              </a:lnSpc>
              <a:defRPr/>
            </a:pPr>
            <a:r>
              <a:rPr lang="es-ES" b="1" dirty="0">
                <a:solidFill>
                  <a:srgbClr val="EEECE1">
                    <a:lumMod val="90000"/>
                  </a:srgbClr>
                </a:solidFill>
              </a:rPr>
              <a:t>V</a:t>
            </a:r>
          </a:p>
          <a:p>
            <a:pPr algn="ctr">
              <a:lnSpc>
                <a:spcPct val="250000"/>
              </a:lnSpc>
              <a:defRPr/>
            </a:pPr>
            <a:r>
              <a:rPr lang="es-ES" b="1" dirty="0">
                <a:solidFill>
                  <a:srgbClr val="EEECE1">
                    <a:lumMod val="90000"/>
                  </a:srgbClr>
                </a:solidFill>
              </a:rPr>
              <a:t>A</a:t>
            </a:r>
          </a:p>
          <a:p>
            <a:pPr algn="ctr">
              <a:lnSpc>
                <a:spcPct val="250000"/>
              </a:lnSpc>
              <a:defRPr/>
            </a:pPr>
            <a:r>
              <a:rPr lang="es-ES" b="1" dirty="0">
                <a:solidFill>
                  <a:srgbClr val="EEECE1">
                    <a:lumMod val="90000"/>
                  </a:srgbClr>
                </a:solidFill>
              </a:rPr>
              <a:t>U</a:t>
            </a:r>
          </a:p>
        </p:txBody>
      </p:sp>
      <p:pic>
        <p:nvPicPr>
          <p:cNvPr id="5" name="Picture 2" descr="LogoHipatia"/>
          <p:cNvPicPr>
            <a:picLocks noChangeAspect="1" noChangeArrowheads="1"/>
          </p:cNvPicPr>
          <p:nvPr/>
        </p:nvPicPr>
        <p:blipFill>
          <a:blip r:embed="rId2" cstate="print"/>
          <a:srcRect/>
          <a:stretch>
            <a:fillRect/>
          </a:stretch>
        </p:blipFill>
        <p:spPr bwMode="auto">
          <a:xfrm>
            <a:off x="-1" y="-1"/>
            <a:ext cx="1540829" cy="1125415"/>
          </a:xfrm>
          <a:prstGeom prst="rect">
            <a:avLst/>
          </a:prstGeom>
          <a:noFill/>
        </p:spPr>
      </p:pic>
    </p:spTree>
    <p:extLst>
      <p:ext uri="{BB962C8B-B14F-4D97-AF65-F5344CB8AC3E}">
        <p14:creationId xmlns:p14="http://schemas.microsoft.com/office/powerpoint/2010/main" val="34361053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981200" y="2348880"/>
            <a:ext cx="7239000" cy="4248472"/>
          </a:xfrm>
        </p:spPr>
        <p:txBody>
          <a:bodyPr>
            <a:normAutofit/>
          </a:bodyPr>
          <a:lstStyle/>
          <a:p>
            <a:pPr marL="550863" lvl="1" indent="-457200" algn="just">
              <a:spcBef>
                <a:spcPts val="0"/>
              </a:spcBef>
              <a:buClr>
                <a:schemeClr val="accent4"/>
              </a:buClr>
              <a:defRPr/>
            </a:pPr>
            <a:r>
              <a:rPr lang="es-ES" sz="2400" dirty="0"/>
              <a:t>Si quieren mejorar su nota pueden presentarse a la parte </a:t>
            </a:r>
            <a:r>
              <a:rPr lang="es-ES" sz="2400" b="1" dirty="0"/>
              <a:t>no obligatoria </a:t>
            </a:r>
            <a:r>
              <a:rPr lang="es-ES" sz="2400" dirty="0"/>
              <a:t>de la </a:t>
            </a:r>
            <a:r>
              <a:rPr lang="es-ES" sz="2400" b="1" dirty="0" err="1"/>
              <a:t>EvAU</a:t>
            </a:r>
            <a:r>
              <a:rPr lang="es-ES" sz="2400" b="1" dirty="0"/>
              <a:t>.</a:t>
            </a:r>
          </a:p>
          <a:p>
            <a:pPr marL="788988" lvl="2" indent="-457200" algn="just">
              <a:spcBef>
                <a:spcPts val="0"/>
              </a:spcBef>
              <a:buClr>
                <a:schemeClr val="accent4"/>
              </a:buClr>
              <a:defRPr/>
            </a:pPr>
            <a:r>
              <a:rPr lang="es-ES" sz="2100" dirty="0"/>
              <a:t>Se tomarán las mejores ponderaciones de hasta cuatro materias (es decir, se pueden examinar de cuatro materias como máximo).</a:t>
            </a:r>
          </a:p>
          <a:p>
            <a:pPr marL="788988" lvl="2" indent="-457200" algn="just">
              <a:spcBef>
                <a:spcPts val="0"/>
              </a:spcBef>
              <a:buClr>
                <a:schemeClr val="accent4"/>
              </a:buClr>
              <a:defRPr/>
            </a:pPr>
            <a:r>
              <a:rPr lang="es-ES" sz="2100" dirty="0"/>
              <a:t>Que pueden ser de opción o de modalidad, es decir, las Matemáticas II, Matemáticas Aplicadas a las Ciencias Sociales II, Latín II y Fundamentos del Arte II ponderan dos veces, una en la fase obligatoria y una segunda vez en la fase no obligatoria o voluntaria.</a:t>
            </a:r>
          </a:p>
          <a:p>
            <a:pPr marL="788988" lvl="2" indent="-457200" algn="just">
              <a:spcBef>
                <a:spcPts val="0"/>
              </a:spcBef>
              <a:buClr>
                <a:schemeClr val="accent4"/>
              </a:buClr>
              <a:defRPr/>
            </a:pPr>
            <a:r>
              <a:rPr lang="es-ES" sz="2100" dirty="0"/>
              <a:t>Se pueden examinar aquí de materias no cursadas y de otros itinerarios.</a:t>
            </a:r>
          </a:p>
          <a:p>
            <a:pPr marL="788988" lvl="2" indent="-457200" algn="just">
              <a:spcBef>
                <a:spcPts val="0"/>
              </a:spcBef>
              <a:buClr>
                <a:schemeClr val="accent4"/>
              </a:buClr>
              <a:defRPr/>
            </a:pPr>
            <a:r>
              <a:rPr lang="es-ES" sz="2100" dirty="0"/>
              <a:t>Para ser tenidas en cuenta estas calificaciones deberán tener una calificación igual o superior a 5 </a:t>
            </a:r>
          </a:p>
        </p:txBody>
      </p:sp>
      <p:sp>
        <p:nvSpPr>
          <p:cNvPr id="6" name="1 Título"/>
          <p:cNvSpPr>
            <a:spLocks noGrp="1"/>
          </p:cNvSpPr>
          <p:nvPr>
            <p:ph type="title"/>
          </p:nvPr>
        </p:nvSpPr>
        <p:spPr>
          <a:xfrm>
            <a:off x="2279576" y="1535836"/>
            <a:ext cx="7239000" cy="791360"/>
          </a:xfrm>
        </p:spPr>
        <p:txBody>
          <a:bodyPr>
            <a:normAutofit/>
          </a:bodyPr>
          <a:lstStyle/>
          <a:p>
            <a:pPr>
              <a:defRPr/>
            </a:pPr>
            <a:r>
              <a:rPr lang="es-ES" dirty="0"/>
              <a:t>Nota de admisión</a:t>
            </a:r>
          </a:p>
        </p:txBody>
      </p:sp>
      <p:sp>
        <p:nvSpPr>
          <p:cNvPr id="9" name="6 CuadroTexto"/>
          <p:cNvSpPr txBox="1"/>
          <p:nvPr/>
        </p:nvSpPr>
        <p:spPr>
          <a:xfrm rot="16200000">
            <a:off x="8692050" y="2921183"/>
            <a:ext cx="2954655" cy="369888"/>
          </a:xfrm>
          <a:prstGeom prst="rect">
            <a:avLst/>
          </a:prstGeom>
          <a:noFill/>
        </p:spPr>
        <p:txBody>
          <a:bodyPr vert="vert">
            <a:spAutoFit/>
          </a:bodyPr>
          <a:lstStyle/>
          <a:p>
            <a:pPr algn="ctr">
              <a:lnSpc>
                <a:spcPct val="250000"/>
              </a:lnSpc>
              <a:defRPr/>
            </a:pPr>
            <a:r>
              <a:rPr lang="es-ES" b="1" dirty="0">
                <a:solidFill>
                  <a:srgbClr val="EEECE1">
                    <a:lumMod val="90000"/>
                  </a:srgbClr>
                </a:solidFill>
              </a:rPr>
              <a:t>E</a:t>
            </a:r>
          </a:p>
          <a:p>
            <a:pPr algn="ctr">
              <a:lnSpc>
                <a:spcPct val="250000"/>
              </a:lnSpc>
              <a:defRPr/>
            </a:pPr>
            <a:r>
              <a:rPr lang="es-ES" b="1" dirty="0">
                <a:solidFill>
                  <a:srgbClr val="EEECE1">
                    <a:lumMod val="90000"/>
                  </a:srgbClr>
                </a:solidFill>
              </a:rPr>
              <a:t>V</a:t>
            </a:r>
          </a:p>
          <a:p>
            <a:pPr algn="ctr">
              <a:lnSpc>
                <a:spcPct val="250000"/>
              </a:lnSpc>
              <a:defRPr/>
            </a:pPr>
            <a:r>
              <a:rPr lang="es-ES" b="1" dirty="0">
                <a:solidFill>
                  <a:srgbClr val="EEECE1">
                    <a:lumMod val="90000"/>
                  </a:srgbClr>
                </a:solidFill>
              </a:rPr>
              <a:t>A</a:t>
            </a:r>
          </a:p>
          <a:p>
            <a:pPr algn="ctr">
              <a:lnSpc>
                <a:spcPct val="250000"/>
              </a:lnSpc>
              <a:defRPr/>
            </a:pPr>
            <a:r>
              <a:rPr lang="es-ES" b="1" dirty="0">
                <a:solidFill>
                  <a:srgbClr val="EEECE1">
                    <a:lumMod val="90000"/>
                  </a:srgbClr>
                </a:solidFill>
              </a:rPr>
              <a:t>U</a:t>
            </a:r>
          </a:p>
        </p:txBody>
      </p:sp>
      <p:pic>
        <p:nvPicPr>
          <p:cNvPr id="5" name="Picture 2" descr="LogoHipatia"/>
          <p:cNvPicPr>
            <a:picLocks noChangeAspect="1" noChangeArrowheads="1"/>
          </p:cNvPicPr>
          <p:nvPr/>
        </p:nvPicPr>
        <p:blipFill>
          <a:blip r:embed="rId2" cstate="print"/>
          <a:srcRect/>
          <a:stretch>
            <a:fillRect/>
          </a:stretch>
        </p:blipFill>
        <p:spPr bwMode="auto">
          <a:xfrm>
            <a:off x="-1" y="-1"/>
            <a:ext cx="1540829" cy="1125415"/>
          </a:xfrm>
          <a:prstGeom prst="rect">
            <a:avLst/>
          </a:prstGeom>
          <a:noFill/>
        </p:spPr>
      </p:pic>
    </p:spTree>
    <p:extLst>
      <p:ext uri="{BB962C8B-B14F-4D97-AF65-F5344CB8AC3E}">
        <p14:creationId xmlns:p14="http://schemas.microsoft.com/office/powerpoint/2010/main" val="2825576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981200" y="2348880"/>
            <a:ext cx="7239000" cy="4248472"/>
          </a:xfrm>
        </p:spPr>
        <p:txBody>
          <a:bodyPr>
            <a:normAutofit/>
          </a:bodyPr>
          <a:lstStyle/>
          <a:p>
            <a:pPr marL="550863" lvl="1" indent="-457200" algn="just">
              <a:spcBef>
                <a:spcPts val="0"/>
              </a:spcBef>
              <a:buClr>
                <a:schemeClr val="accent4"/>
              </a:buClr>
              <a:defRPr/>
            </a:pPr>
            <a:r>
              <a:rPr lang="es-ES" sz="2100" dirty="0"/>
              <a:t>La nota de admisión se calcula de la siguiente manera:</a:t>
            </a:r>
          </a:p>
          <a:p>
            <a:pPr marL="331788" lvl="2" indent="0" algn="just">
              <a:spcBef>
                <a:spcPts val="0"/>
              </a:spcBef>
              <a:buClr>
                <a:schemeClr val="accent4"/>
              </a:buClr>
              <a:buNone/>
              <a:defRPr/>
            </a:pPr>
            <a:r>
              <a:rPr lang="es-ES" sz="1800" dirty="0"/>
              <a:t>NOTA DE ADMISIÓN = Calificación de Acceso + a·M1+b·M2</a:t>
            </a:r>
          </a:p>
          <a:p>
            <a:pPr marL="331788" lvl="2" indent="0" algn="just">
              <a:spcBef>
                <a:spcPts val="0"/>
              </a:spcBef>
              <a:buClr>
                <a:schemeClr val="accent4"/>
              </a:buClr>
              <a:buNone/>
              <a:defRPr/>
            </a:pPr>
            <a:endParaRPr lang="es-ES" sz="1800" dirty="0"/>
          </a:p>
          <a:p>
            <a:pPr marL="331788" lvl="2" indent="0" algn="just">
              <a:spcBef>
                <a:spcPts val="0"/>
              </a:spcBef>
              <a:buClr>
                <a:schemeClr val="accent4"/>
              </a:buClr>
              <a:buNone/>
              <a:defRPr/>
            </a:pPr>
            <a:r>
              <a:rPr lang="es-ES" sz="1800" dirty="0"/>
              <a:t>Siendo a y b los parámetros de ponderación (0,1 o 0,2) y M1, M2 las calificaciones de las materias de opción o modalidad superadas en la prueba, con las que se obtenga la mejor nota de admisión, asociadas a la rama de conocimiento en las que esté adscrito el Grado. Para ello hay que tener en cuenta el cuadro de ponderaciones.</a:t>
            </a:r>
          </a:p>
          <a:p>
            <a:pPr marL="331788" lvl="2" indent="0" algn="just">
              <a:spcBef>
                <a:spcPts val="0"/>
              </a:spcBef>
              <a:buClr>
                <a:schemeClr val="accent4"/>
              </a:buClr>
              <a:buNone/>
              <a:defRPr/>
            </a:pPr>
            <a:r>
              <a:rPr lang="es-ES" sz="1800" dirty="0">
                <a:solidFill>
                  <a:srgbClr val="FF0000"/>
                </a:solidFill>
              </a:rPr>
              <a:t>CUIDADO LOS CUADROS DE PONDERACIONES PUBLICADOS EN INTERNET, A FECHA 21 DE FEBRERO, SON ERRONÉOS PORQUE INCLUYEN MATERIAS COMO CIENCIAS DE LA TIERRA Y EL MEDIO AMBIENTE DE LA CUAL NO SE PUEDEN EXAMINAR DE LA </a:t>
            </a:r>
            <a:r>
              <a:rPr lang="es-ES" sz="1800" dirty="0" err="1">
                <a:solidFill>
                  <a:srgbClr val="FF0000"/>
                </a:solidFill>
              </a:rPr>
              <a:t>EvAU</a:t>
            </a:r>
            <a:endParaRPr lang="es-ES" sz="1800" dirty="0">
              <a:solidFill>
                <a:srgbClr val="FF0000"/>
              </a:solidFill>
            </a:endParaRPr>
          </a:p>
        </p:txBody>
      </p:sp>
      <p:sp>
        <p:nvSpPr>
          <p:cNvPr id="6" name="1 Título"/>
          <p:cNvSpPr>
            <a:spLocks noGrp="1"/>
          </p:cNvSpPr>
          <p:nvPr>
            <p:ph type="title"/>
          </p:nvPr>
        </p:nvSpPr>
        <p:spPr>
          <a:xfrm>
            <a:off x="2279576" y="1535836"/>
            <a:ext cx="7239000" cy="791360"/>
          </a:xfrm>
        </p:spPr>
        <p:txBody>
          <a:bodyPr>
            <a:normAutofit/>
          </a:bodyPr>
          <a:lstStyle/>
          <a:p>
            <a:pPr>
              <a:defRPr/>
            </a:pPr>
            <a:r>
              <a:rPr lang="es-ES" dirty="0"/>
              <a:t>Nota de admisión</a:t>
            </a:r>
          </a:p>
        </p:txBody>
      </p:sp>
      <p:sp>
        <p:nvSpPr>
          <p:cNvPr id="9" name="6 CuadroTexto"/>
          <p:cNvSpPr txBox="1"/>
          <p:nvPr/>
        </p:nvSpPr>
        <p:spPr>
          <a:xfrm rot="16200000">
            <a:off x="8692050" y="2921183"/>
            <a:ext cx="2954655" cy="369888"/>
          </a:xfrm>
          <a:prstGeom prst="rect">
            <a:avLst/>
          </a:prstGeom>
          <a:noFill/>
        </p:spPr>
        <p:txBody>
          <a:bodyPr vert="vert">
            <a:spAutoFit/>
          </a:bodyPr>
          <a:lstStyle/>
          <a:p>
            <a:pPr algn="ctr">
              <a:lnSpc>
                <a:spcPct val="250000"/>
              </a:lnSpc>
              <a:defRPr/>
            </a:pPr>
            <a:r>
              <a:rPr lang="es-ES" b="1" dirty="0">
                <a:solidFill>
                  <a:srgbClr val="EEECE1">
                    <a:lumMod val="90000"/>
                  </a:srgbClr>
                </a:solidFill>
              </a:rPr>
              <a:t>E</a:t>
            </a:r>
          </a:p>
          <a:p>
            <a:pPr algn="ctr">
              <a:lnSpc>
                <a:spcPct val="250000"/>
              </a:lnSpc>
              <a:defRPr/>
            </a:pPr>
            <a:r>
              <a:rPr lang="es-ES" b="1" dirty="0">
                <a:solidFill>
                  <a:srgbClr val="EEECE1">
                    <a:lumMod val="90000"/>
                  </a:srgbClr>
                </a:solidFill>
              </a:rPr>
              <a:t>V</a:t>
            </a:r>
          </a:p>
          <a:p>
            <a:pPr algn="ctr">
              <a:lnSpc>
                <a:spcPct val="250000"/>
              </a:lnSpc>
              <a:defRPr/>
            </a:pPr>
            <a:r>
              <a:rPr lang="es-ES" b="1" dirty="0">
                <a:solidFill>
                  <a:srgbClr val="EEECE1">
                    <a:lumMod val="90000"/>
                  </a:srgbClr>
                </a:solidFill>
              </a:rPr>
              <a:t>A</a:t>
            </a:r>
          </a:p>
          <a:p>
            <a:pPr algn="ctr">
              <a:lnSpc>
                <a:spcPct val="250000"/>
              </a:lnSpc>
              <a:defRPr/>
            </a:pPr>
            <a:r>
              <a:rPr lang="es-ES" b="1" dirty="0">
                <a:solidFill>
                  <a:srgbClr val="EEECE1">
                    <a:lumMod val="90000"/>
                  </a:srgbClr>
                </a:solidFill>
              </a:rPr>
              <a:t>U</a:t>
            </a:r>
          </a:p>
        </p:txBody>
      </p:sp>
      <p:pic>
        <p:nvPicPr>
          <p:cNvPr id="5" name="Picture 2" descr="LogoHipatia"/>
          <p:cNvPicPr>
            <a:picLocks noChangeAspect="1" noChangeArrowheads="1"/>
          </p:cNvPicPr>
          <p:nvPr/>
        </p:nvPicPr>
        <p:blipFill>
          <a:blip r:embed="rId2" cstate="print"/>
          <a:srcRect/>
          <a:stretch>
            <a:fillRect/>
          </a:stretch>
        </p:blipFill>
        <p:spPr bwMode="auto">
          <a:xfrm>
            <a:off x="-1" y="-1"/>
            <a:ext cx="1540829" cy="1125415"/>
          </a:xfrm>
          <a:prstGeom prst="rect">
            <a:avLst/>
          </a:prstGeom>
          <a:noFill/>
        </p:spPr>
      </p:pic>
    </p:spTree>
    <p:extLst>
      <p:ext uri="{BB962C8B-B14F-4D97-AF65-F5344CB8AC3E}">
        <p14:creationId xmlns:p14="http://schemas.microsoft.com/office/powerpoint/2010/main" val="4018097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heckerboard(across)">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heckerboard(across)">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Título"/>
          <p:cNvSpPr>
            <a:spLocks noGrp="1"/>
          </p:cNvSpPr>
          <p:nvPr>
            <p:ph type="title"/>
          </p:nvPr>
        </p:nvSpPr>
        <p:spPr>
          <a:xfrm>
            <a:off x="2121131" y="1714682"/>
            <a:ext cx="7242048" cy="594056"/>
          </a:xfrm>
        </p:spPr>
        <p:txBody>
          <a:bodyPr>
            <a:normAutofit fontScale="90000"/>
          </a:bodyPr>
          <a:lstStyle/>
          <a:p>
            <a:pPr>
              <a:defRPr/>
            </a:pPr>
            <a:r>
              <a:rPr lang="es-ES" dirty="0"/>
              <a:t>Materias de la fase opcional</a:t>
            </a:r>
          </a:p>
        </p:txBody>
      </p:sp>
      <p:sp>
        <p:nvSpPr>
          <p:cNvPr id="3" name="2 Marcador de contenido"/>
          <p:cNvSpPr>
            <a:spLocks noGrp="1"/>
          </p:cNvSpPr>
          <p:nvPr>
            <p:ph sz="half" idx="1"/>
          </p:nvPr>
        </p:nvSpPr>
        <p:spPr>
          <a:xfrm>
            <a:off x="1981200" y="2348881"/>
            <a:ext cx="3520440" cy="3777283"/>
          </a:xfrm>
        </p:spPr>
        <p:txBody>
          <a:bodyPr numCol="1">
            <a:normAutofit/>
          </a:bodyPr>
          <a:lstStyle/>
          <a:p>
            <a:pPr marL="93663" lvl="1" indent="0" algn="just">
              <a:spcBef>
                <a:spcPts val="0"/>
              </a:spcBef>
              <a:buClr>
                <a:schemeClr val="accent4"/>
              </a:buClr>
              <a:buNone/>
              <a:defRPr/>
            </a:pPr>
            <a:r>
              <a:rPr lang="es-ES" sz="1800" dirty="0"/>
              <a:t> TRONCALES GENERALES</a:t>
            </a:r>
          </a:p>
          <a:p>
            <a:pPr marL="379413" lvl="1" algn="just">
              <a:spcBef>
                <a:spcPts val="0"/>
              </a:spcBef>
              <a:buClr>
                <a:schemeClr val="accent4"/>
              </a:buClr>
              <a:defRPr/>
            </a:pPr>
            <a:r>
              <a:rPr lang="es-ES" sz="1800" dirty="0"/>
              <a:t>Matemáticas II</a:t>
            </a:r>
          </a:p>
          <a:p>
            <a:pPr marL="379413" lvl="1" algn="just">
              <a:spcBef>
                <a:spcPts val="0"/>
              </a:spcBef>
              <a:buClr>
                <a:schemeClr val="accent4"/>
              </a:buClr>
              <a:defRPr/>
            </a:pPr>
            <a:r>
              <a:rPr lang="es-ES" sz="1800" dirty="0"/>
              <a:t>Matemáticas Aplicadas a las Ciencias Sociales II</a:t>
            </a:r>
          </a:p>
          <a:p>
            <a:pPr marL="379413" lvl="1" algn="just">
              <a:spcBef>
                <a:spcPts val="0"/>
              </a:spcBef>
              <a:buClr>
                <a:schemeClr val="accent4"/>
              </a:buClr>
              <a:defRPr/>
            </a:pPr>
            <a:r>
              <a:rPr lang="es-ES" sz="1800" dirty="0"/>
              <a:t>Latín II</a:t>
            </a:r>
          </a:p>
          <a:p>
            <a:pPr marL="379413" lvl="1" algn="just">
              <a:spcBef>
                <a:spcPts val="0"/>
              </a:spcBef>
              <a:buClr>
                <a:schemeClr val="accent4"/>
              </a:buClr>
              <a:defRPr/>
            </a:pPr>
            <a:r>
              <a:rPr lang="es-ES" sz="1800" dirty="0"/>
              <a:t>Fundamentos del Arte II</a:t>
            </a:r>
          </a:p>
          <a:p>
            <a:pPr marL="550863" lvl="1" indent="-457200" algn="just">
              <a:spcBef>
                <a:spcPts val="0"/>
              </a:spcBef>
              <a:buClr>
                <a:schemeClr val="accent4"/>
              </a:buClr>
              <a:defRPr/>
            </a:pPr>
            <a:endParaRPr lang="es-ES" sz="1800" dirty="0"/>
          </a:p>
        </p:txBody>
      </p:sp>
      <p:sp>
        <p:nvSpPr>
          <p:cNvPr id="2" name="Marcador de contenido 1"/>
          <p:cNvSpPr>
            <a:spLocks noGrp="1"/>
          </p:cNvSpPr>
          <p:nvPr>
            <p:ph sz="half" idx="2"/>
          </p:nvPr>
        </p:nvSpPr>
        <p:spPr>
          <a:xfrm>
            <a:off x="5702808" y="2420889"/>
            <a:ext cx="3520440" cy="3777283"/>
          </a:xfrm>
        </p:spPr>
        <p:txBody>
          <a:bodyPr>
            <a:normAutofit/>
          </a:bodyPr>
          <a:lstStyle/>
          <a:p>
            <a:pPr marL="93663" lvl="1" indent="0" algn="just">
              <a:spcBef>
                <a:spcPts val="0"/>
              </a:spcBef>
              <a:buClr>
                <a:schemeClr val="accent4"/>
              </a:buClr>
              <a:buNone/>
              <a:defRPr/>
            </a:pPr>
            <a:r>
              <a:rPr lang="es-ES" sz="1800" dirty="0"/>
              <a:t>TRONCALES DE OPCIÓN</a:t>
            </a:r>
          </a:p>
          <a:p>
            <a:pPr marL="550863" lvl="1" indent="-457200" algn="just">
              <a:spcBef>
                <a:spcPts val="0"/>
              </a:spcBef>
              <a:buClr>
                <a:schemeClr val="accent4"/>
              </a:buClr>
              <a:defRPr/>
            </a:pPr>
            <a:r>
              <a:rPr lang="es-ES" sz="1800" dirty="0"/>
              <a:t>Artes Escénicas</a:t>
            </a:r>
          </a:p>
          <a:p>
            <a:pPr marL="550863" lvl="1" indent="-457200" algn="just">
              <a:spcBef>
                <a:spcPts val="0"/>
              </a:spcBef>
              <a:buClr>
                <a:schemeClr val="accent4"/>
              </a:buClr>
              <a:defRPr/>
            </a:pPr>
            <a:r>
              <a:rPr lang="es-ES" sz="1800" dirty="0"/>
              <a:t>Cultura Audiovisual II</a:t>
            </a:r>
          </a:p>
          <a:p>
            <a:pPr marL="550863" lvl="1" indent="-457200" algn="just">
              <a:spcBef>
                <a:spcPts val="0"/>
              </a:spcBef>
              <a:buClr>
                <a:schemeClr val="accent4"/>
              </a:buClr>
              <a:defRPr/>
            </a:pPr>
            <a:r>
              <a:rPr lang="es-ES" sz="1800" dirty="0"/>
              <a:t>Diseño</a:t>
            </a:r>
          </a:p>
          <a:p>
            <a:pPr marL="550863" lvl="1" indent="-457200" algn="just">
              <a:spcBef>
                <a:spcPts val="0"/>
              </a:spcBef>
              <a:buClr>
                <a:schemeClr val="accent4"/>
              </a:buClr>
              <a:defRPr/>
            </a:pPr>
            <a:r>
              <a:rPr lang="es-ES" sz="1800" dirty="0"/>
              <a:t>Economía de la Empresa</a:t>
            </a:r>
          </a:p>
          <a:p>
            <a:pPr marL="550863" lvl="1" indent="-457200" algn="just">
              <a:spcBef>
                <a:spcPts val="0"/>
              </a:spcBef>
              <a:buClr>
                <a:schemeClr val="accent4"/>
              </a:buClr>
              <a:defRPr/>
            </a:pPr>
            <a:r>
              <a:rPr lang="es-ES" sz="1800" dirty="0"/>
              <a:t>Geografía</a:t>
            </a:r>
          </a:p>
          <a:p>
            <a:pPr marL="550863" lvl="1" indent="-457200" algn="just">
              <a:spcBef>
                <a:spcPts val="0"/>
              </a:spcBef>
              <a:buClr>
                <a:schemeClr val="accent4"/>
              </a:buClr>
              <a:defRPr/>
            </a:pPr>
            <a:r>
              <a:rPr lang="es-ES" sz="1800" dirty="0"/>
              <a:t>Griego II</a:t>
            </a:r>
          </a:p>
          <a:p>
            <a:pPr marL="550863" lvl="1" indent="-457200" algn="just">
              <a:spcBef>
                <a:spcPts val="0"/>
              </a:spcBef>
              <a:buClr>
                <a:schemeClr val="accent4"/>
              </a:buClr>
              <a:defRPr/>
            </a:pPr>
            <a:r>
              <a:rPr lang="es-ES" sz="1800" dirty="0"/>
              <a:t>Historia del Arte</a:t>
            </a:r>
          </a:p>
          <a:p>
            <a:pPr marL="550863" lvl="1" indent="-457200" algn="just">
              <a:spcBef>
                <a:spcPts val="0"/>
              </a:spcBef>
              <a:buClr>
                <a:schemeClr val="accent4"/>
              </a:buClr>
              <a:defRPr/>
            </a:pPr>
            <a:r>
              <a:rPr lang="es-ES" sz="1800" dirty="0"/>
              <a:t>Historia de la Filosofía</a:t>
            </a:r>
          </a:p>
          <a:p>
            <a:pPr marL="550863" lvl="1" indent="-457200" algn="just">
              <a:spcBef>
                <a:spcPts val="0"/>
              </a:spcBef>
              <a:buClr>
                <a:schemeClr val="accent4"/>
              </a:buClr>
              <a:defRPr/>
            </a:pPr>
            <a:r>
              <a:rPr lang="es-ES" sz="1800" dirty="0"/>
              <a:t>Dibujo Técnico II</a:t>
            </a:r>
          </a:p>
          <a:p>
            <a:pPr marL="550863" lvl="1" indent="-457200" algn="just">
              <a:spcBef>
                <a:spcPts val="0"/>
              </a:spcBef>
              <a:buClr>
                <a:schemeClr val="accent4"/>
              </a:buClr>
              <a:defRPr/>
            </a:pPr>
            <a:r>
              <a:rPr lang="es-ES" sz="1800" dirty="0"/>
              <a:t>Biología</a:t>
            </a:r>
          </a:p>
          <a:p>
            <a:pPr marL="550863" lvl="1" indent="-457200" algn="just">
              <a:spcBef>
                <a:spcPts val="0"/>
              </a:spcBef>
              <a:buClr>
                <a:schemeClr val="accent4"/>
              </a:buClr>
              <a:defRPr/>
            </a:pPr>
            <a:r>
              <a:rPr lang="es-ES" sz="1800" dirty="0"/>
              <a:t>Física</a:t>
            </a:r>
          </a:p>
          <a:p>
            <a:pPr marL="550863" lvl="1" indent="-457200" algn="just">
              <a:spcBef>
                <a:spcPts val="0"/>
              </a:spcBef>
              <a:buClr>
                <a:schemeClr val="accent4"/>
              </a:buClr>
              <a:defRPr/>
            </a:pPr>
            <a:r>
              <a:rPr lang="es-ES" sz="1800" dirty="0"/>
              <a:t>Química</a:t>
            </a:r>
          </a:p>
          <a:p>
            <a:pPr marL="550863" lvl="1" indent="-457200" algn="just">
              <a:spcBef>
                <a:spcPts val="0"/>
              </a:spcBef>
              <a:buClr>
                <a:schemeClr val="accent4"/>
              </a:buClr>
              <a:defRPr/>
            </a:pPr>
            <a:r>
              <a:rPr lang="es-ES" sz="1800" dirty="0"/>
              <a:t>Geología</a:t>
            </a:r>
          </a:p>
          <a:p>
            <a:endParaRPr lang="es-ES" dirty="0"/>
          </a:p>
        </p:txBody>
      </p:sp>
      <p:sp>
        <p:nvSpPr>
          <p:cNvPr id="9" name="6 CuadroTexto"/>
          <p:cNvSpPr txBox="1"/>
          <p:nvPr/>
        </p:nvSpPr>
        <p:spPr>
          <a:xfrm rot="16200000">
            <a:off x="8692050" y="2921183"/>
            <a:ext cx="2954655" cy="369888"/>
          </a:xfrm>
          <a:prstGeom prst="rect">
            <a:avLst/>
          </a:prstGeom>
          <a:noFill/>
        </p:spPr>
        <p:txBody>
          <a:bodyPr vert="vert">
            <a:spAutoFit/>
          </a:bodyPr>
          <a:lstStyle/>
          <a:p>
            <a:pPr algn="ctr">
              <a:lnSpc>
                <a:spcPct val="250000"/>
              </a:lnSpc>
              <a:defRPr/>
            </a:pPr>
            <a:r>
              <a:rPr lang="es-ES" b="1" dirty="0">
                <a:solidFill>
                  <a:srgbClr val="EEECE1">
                    <a:lumMod val="90000"/>
                  </a:srgbClr>
                </a:solidFill>
              </a:rPr>
              <a:t>E</a:t>
            </a:r>
          </a:p>
          <a:p>
            <a:pPr algn="ctr">
              <a:lnSpc>
                <a:spcPct val="250000"/>
              </a:lnSpc>
              <a:defRPr/>
            </a:pPr>
            <a:r>
              <a:rPr lang="es-ES" b="1" dirty="0">
                <a:solidFill>
                  <a:srgbClr val="EEECE1">
                    <a:lumMod val="90000"/>
                  </a:srgbClr>
                </a:solidFill>
              </a:rPr>
              <a:t>V</a:t>
            </a:r>
          </a:p>
          <a:p>
            <a:pPr algn="ctr">
              <a:lnSpc>
                <a:spcPct val="250000"/>
              </a:lnSpc>
              <a:defRPr/>
            </a:pPr>
            <a:r>
              <a:rPr lang="es-ES" b="1" dirty="0">
                <a:solidFill>
                  <a:srgbClr val="EEECE1">
                    <a:lumMod val="90000"/>
                  </a:srgbClr>
                </a:solidFill>
              </a:rPr>
              <a:t>A</a:t>
            </a:r>
          </a:p>
          <a:p>
            <a:pPr algn="ctr">
              <a:lnSpc>
                <a:spcPct val="250000"/>
              </a:lnSpc>
              <a:defRPr/>
            </a:pPr>
            <a:r>
              <a:rPr lang="es-ES" b="1" dirty="0">
                <a:solidFill>
                  <a:srgbClr val="EEECE1">
                    <a:lumMod val="90000"/>
                  </a:srgbClr>
                </a:solidFill>
              </a:rPr>
              <a:t>U</a:t>
            </a:r>
          </a:p>
        </p:txBody>
      </p:sp>
      <p:pic>
        <p:nvPicPr>
          <p:cNvPr id="7" name="Picture 2" descr="LogoHipatia"/>
          <p:cNvPicPr>
            <a:picLocks noChangeAspect="1" noChangeArrowheads="1"/>
          </p:cNvPicPr>
          <p:nvPr/>
        </p:nvPicPr>
        <p:blipFill>
          <a:blip r:embed="rId2" cstate="print"/>
          <a:srcRect/>
          <a:stretch>
            <a:fillRect/>
          </a:stretch>
        </p:blipFill>
        <p:spPr bwMode="auto">
          <a:xfrm>
            <a:off x="-1" y="-1"/>
            <a:ext cx="1540829" cy="1125415"/>
          </a:xfrm>
          <a:prstGeom prst="rect">
            <a:avLst/>
          </a:prstGeom>
          <a:noFill/>
        </p:spPr>
      </p:pic>
    </p:spTree>
    <p:extLst>
      <p:ext uri="{BB962C8B-B14F-4D97-AF65-F5344CB8AC3E}">
        <p14:creationId xmlns:p14="http://schemas.microsoft.com/office/powerpoint/2010/main" val="1930720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 Título"/>
          <p:cNvSpPr txBox="1">
            <a:spLocks/>
          </p:cNvSpPr>
          <p:nvPr/>
        </p:nvSpPr>
        <p:spPr>
          <a:xfrm>
            <a:off x="1991544" y="1014229"/>
            <a:ext cx="7239000" cy="776333"/>
          </a:xfrm>
          <a:prstGeom prst="rect">
            <a:avLst/>
          </a:prstGeom>
        </p:spPr>
        <p:txBody>
          <a:bodyPr vert="horz" lIns="45720" tIns="0" rIns="45720" bIns="0" anchor="b" anchorCtr="0">
            <a:normAutofit fontScale="97500"/>
          </a:bodyPr>
          <a:lstStyle/>
          <a:p>
            <a:pPr algn="ctr" defTabSz="914400">
              <a:spcBef>
                <a:spcPct val="0"/>
              </a:spcBef>
              <a:defRPr/>
            </a:pPr>
            <a:r>
              <a:rPr lang="es-ES" sz="4800" b="1" dirty="0">
                <a:ln w="500">
                  <a:solidFill>
                    <a:srgbClr val="1F497D">
                      <a:shade val="20000"/>
                      <a:satMod val="120000"/>
                    </a:srgbClr>
                  </a:solidFill>
                </a:ln>
                <a:gradFill>
                  <a:gsLst>
                    <a:gs pos="0">
                      <a:srgbClr val="8064A2">
                        <a:tint val="13000"/>
                      </a:srgbClr>
                    </a:gs>
                    <a:gs pos="10000">
                      <a:srgbClr val="8064A2">
                        <a:tint val="20000"/>
                      </a:srgbClr>
                    </a:gs>
                    <a:gs pos="49000">
                      <a:srgbClr val="8064A2">
                        <a:tint val="70000"/>
                      </a:srgbClr>
                    </a:gs>
                    <a:gs pos="50000">
                      <a:srgbClr val="8064A2">
                        <a:tint val="97000"/>
                      </a:srgbClr>
                    </a:gs>
                    <a:gs pos="100000">
                      <a:srgbClr val="8064A2">
                        <a:tint val="20000"/>
                      </a:srgbClr>
                    </a:gs>
                  </a:gsLst>
                  <a:lin ang="5400000" scaled="1"/>
                </a:gradFill>
              </a:rPr>
              <a:t>Ejemplo Ciencias</a:t>
            </a:r>
          </a:p>
        </p:txBody>
      </p:sp>
      <p:graphicFrame>
        <p:nvGraphicFramePr>
          <p:cNvPr id="2" name="Tabla 1"/>
          <p:cNvGraphicFramePr>
            <a:graphicFrameLocks noGrp="1"/>
          </p:cNvGraphicFramePr>
          <p:nvPr>
            <p:extLst/>
          </p:nvPr>
        </p:nvGraphicFramePr>
        <p:xfrm>
          <a:off x="2927648" y="2081869"/>
          <a:ext cx="5825512" cy="3256280"/>
        </p:xfrm>
        <a:graphic>
          <a:graphicData uri="http://schemas.openxmlformats.org/drawingml/2006/table">
            <a:tbl>
              <a:tblPr firstRow="1" bandRow="1">
                <a:tableStyleId>{5C22544A-7EE6-4342-B048-85BDC9FD1C3A}</a:tableStyleId>
              </a:tblPr>
              <a:tblGrid>
                <a:gridCol w="2808312">
                  <a:extLst>
                    <a:ext uri="{9D8B030D-6E8A-4147-A177-3AD203B41FA5}">
                      <a16:colId xmlns:a16="http://schemas.microsoft.com/office/drawing/2014/main" val="20000"/>
                    </a:ext>
                  </a:extLst>
                </a:gridCol>
                <a:gridCol w="3017200">
                  <a:extLst>
                    <a:ext uri="{9D8B030D-6E8A-4147-A177-3AD203B41FA5}">
                      <a16:colId xmlns:a16="http://schemas.microsoft.com/office/drawing/2014/main" val="20001"/>
                    </a:ext>
                  </a:extLst>
                </a:gridCol>
              </a:tblGrid>
              <a:tr h="298832">
                <a:tc gridSpan="2">
                  <a:txBody>
                    <a:bodyPr/>
                    <a:lstStyle/>
                    <a:p>
                      <a:pPr algn="ctr"/>
                      <a:r>
                        <a:rPr lang="es-ES" sz="1600" dirty="0"/>
                        <a:t>Un</a:t>
                      </a:r>
                      <a:r>
                        <a:rPr lang="es-ES" sz="1600" baseline="0" dirty="0"/>
                        <a:t> alumno/a se puede presentar hasta 4 materias troncales de opción, pero se toman las dos mejores calificaciones</a:t>
                      </a:r>
                      <a:endParaRPr lang="es-ES" sz="1600"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r>
                        <a:rPr lang="es-ES" sz="1600" dirty="0"/>
                        <a:t>FÍSICA</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r>
                        <a:rPr lang="es-ES" sz="1350" dirty="0"/>
                        <a:t>QUÍMICA</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3,5 </a:t>
                      </a:r>
                      <a:r>
                        <a:rPr lang="es-ES" sz="1200" dirty="0"/>
                        <a:t>(No</a:t>
                      </a:r>
                      <a:r>
                        <a:rPr lang="es-ES" sz="1200" baseline="0" dirty="0"/>
                        <a:t> puede computar al ser &lt; 5)</a:t>
                      </a:r>
                      <a:endParaRPr lang="es-E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r>
                        <a:rPr lang="es-ES" sz="1400" dirty="0"/>
                        <a:t>BIOLOGÍA</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r>
                        <a:rPr lang="es-ES" sz="1400" dirty="0"/>
                        <a:t>MATEMÁTICAS</a:t>
                      </a:r>
                      <a:r>
                        <a:rPr lang="es-ES" sz="1400" baseline="0" dirty="0"/>
                        <a:t> II</a:t>
                      </a:r>
                      <a:endParaRPr lang="es-ES" sz="1400"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7,75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70840">
                <a:tc>
                  <a:txBody>
                    <a:bodyPr/>
                    <a:lstStyle/>
                    <a:p>
                      <a:r>
                        <a:rPr lang="es-ES" sz="1400" dirty="0"/>
                        <a:t>CALIFICACIÓN</a:t>
                      </a:r>
                      <a:r>
                        <a:rPr lang="es-ES" sz="1400" baseline="0" dirty="0"/>
                        <a:t> FASE GENERAL</a:t>
                      </a:r>
                      <a:endParaRPr lang="es-ES" sz="1400"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s-ES" sz="1600" dirty="0"/>
                        <a:t>5,87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70840">
                <a:tc>
                  <a:txBody>
                    <a:bodyPr/>
                    <a:lstStyle/>
                    <a:p>
                      <a:r>
                        <a:rPr lang="es-ES" sz="2400" dirty="0"/>
                        <a:t>CALIFICACIÓN</a:t>
                      </a:r>
                      <a:r>
                        <a:rPr lang="es-ES" sz="2400" baseline="0" dirty="0"/>
                        <a:t> FINAL</a:t>
                      </a:r>
                    </a:p>
                    <a:p>
                      <a:r>
                        <a:rPr lang="es-ES" sz="1000" baseline="0" dirty="0"/>
                        <a:t>Suponiendo que las materias ponderan 0,2</a:t>
                      </a:r>
                      <a:endParaRPr lang="es-ES" sz="10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s-ES" sz="2400" dirty="0"/>
                        <a:t>5,87+8·0,2+7,75·0,2 = </a:t>
                      </a:r>
                      <a:r>
                        <a:rPr lang="es-ES" sz="2400" dirty="0">
                          <a:solidFill>
                            <a:srgbClr val="0070C0"/>
                          </a:solidFill>
                        </a:rPr>
                        <a:t>9,02</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9" name="6 CuadroTexto"/>
          <p:cNvSpPr txBox="1"/>
          <p:nvPr/>
        </p:nvSpPr>
        <p:spPr>
          <a:xfrm rot="16200000">
            <a:off x="8692050" y="2921183"/>
            <a:ext cx="2954655" cy="369888"/>
          </a:xfrm>
          <a:prstGeom prst="rect">
            <a:avLst/>
          </a:prstGeom>
          <a:noFill/>
        </p:spPr>
        <p:txBody>
          <a:bodyPr vert="vert">
            <a:spAutoFit/>
          </a:bodyPr>
          <a:lstStyle/>
          <a:p>
            <a:pPr algn="ctr">
              <a:lnSpc>
                <a:spcPct val="250000"/>
              </a:lnSpc>
              <a:defRPr/>
            </a:pPr>
            <a:r>
              <a:rPr lang="es-ES" b="1" dirty="0">
                <a:solidFill>
                  <a:srgbClr val="EEECE1">
                    <a:lumMod val="90000"/>
                  </a:srgbClr>
                </a:solidFill>
              </a:rPr>
              <a:t>E</a:t>
            </a:r>
          </a:p>
          <a:p>
            <a:pPr algn="ctr">
              <a:lnSpc>
                <a:spcPct val="250000"/>
              </a:lnSpc>
              <a:defRPr/>
            </a:pPr>
            <a:r>
              <a:rPr lang="es-ES" b="1" dirty="0">
                <a:solidFill>
                  <a:srgbClr val="EEECE1">
                    <a:lumMod val="90000"/>
                  </a:srgbClr>
                </a:solidFill>
              </a:rPr>
              <a:t>V</a:t>
            </a:r>
          </a:p>
          <a:p>
            <a:pPr algn="ctr">
              <a:lnSpc>
                <a:spcPct val="250000"/>
              </a:lnSpc>
              <a:defRPr/>
            </a:pPr>
            <a:r>
              <a:rPr lang="es-ES" b="1" dirty="0">
                <a:solidFill>
                  <a:srgbClr val="EEECE1">
                    <a:lumMod val="90000"/>
                  </a:srgbClr>
                </a:solidFill>
              </a:rPr>
              <a:t>A</a:t>
            </a:r>
          </a:p>
          <a:p>
            <a:pPr algn="ctr">
              <a:lnSpc>
                <a:spcPct val="250000"/>
              </a:lnSpc>
              <a:defRPr/>
            </a:pPr>
            <a:r>
              <a:rPr lang="es-ES" b="1" dirty="0">
                <a:solidFill>
                  <a:srgbClr val="EEECE1">
                    <a:lumMod val="90000"/>
                  </a:srgbClr>
                </a:solidFill>
              </a:rPr>
              <a:t>U</a:t>
            </a:r>
          </a:p>
        </p:txBody>
      </p:sp>
      <p:pic>
        <p:nvPicPr>
          <p:cNvPr id="5" name="Picture 2" descr="LogoHipatia"/>
          <p:cNvPicPr>
            <a:picLocks noChangeAspect="1" noChangeArrowheads="1"/>
          </p:cNvPicPr>
          <p:nvPr/>
        </p:nvPicPr>
        <p:blipFill>
          <a:blip r:embed="rId2" cstate="print"/>
          <a:srcRect/>
          <a:stretch>
            <a:fillRect/>
          </a:stretch>
        </p:blipFill>
        <p:spPr bwMode="auto">
          <a:xfrm>
            <a:off x="-1" y="-1"/>
            <a:ext cx="1540829" cy="1125415"/>
          </a:xfrm>
          <a:prstGeom prst="rect">
            <a:avLst/>
          </a:prstGeom>
          <a:noFill/>
        </p:spPr>
      </p:pic>
    </p:spTree>
    <p:extLst>
      <p:ext uri="{BB962C8B-B14F-4D97-AF65-F5344CB8AC3E}">
        <p14:creationId xmlns:p14="http://schemas.microsoft.com/office/powerpoint/2010/main" val="1136272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txBox="1">
            <a:spLocks/>
          </p:cNvSpPr>
          <p:nvPr/>
        </p:nvSpPr>
        <p:spPr>
          <a:xfrm>
            <a:off x="1015155" y="1023378"/>
            <a:ext cx="9113584" cy="735084"/>
          </a:xfrm>
          <a:prstGeom prst="rect">
            <a:avLst/>
          </a:prstGeom>
        </p:spPr>
        <p:txBody>
          <a:bodyPr>
            <a:normAutofit fontScale="85000" lnSpcReduction="20000"/>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3100" b="1" dirty="0">
                <a:latin typeface="Verdana" pitchFamily="34" charset="0"/>
                <a:ea typeface="Verdana" pitchFamily="34" charset="0"/>
                <a:cs typeface="Verdana" pitchFamily="34" charset="0"/>
              </a:rPr>
              <a:t>EVALUACIÓN DE  BACHILLERATO</a:t>
            </a:r>
          </a:p>
          <a:p>
            <a:r>
              <a:rPr lang="es-ES_tradnl" sz="3100" b="1" dirty="0">
                <a:latin typeface="Verdana" pitchFamily="34" charset="0"/>
                <a:ea typeface="Verdana" pitchFamily="34" charset="0"/>
                <a:cs typeface="Verdana" pitchFamily="34" charset="0"/>
              </a:rPr>
              <a:t>NORMATIVA REGULADORA</a:t>
            </a:r>
            <a:endParaRPr lang="es-ES" sz="2700" dirty="0"/>
          </a:p>
        </p:txBody>
      </p:sp>
      <p:sp>
        <p:nvSpPr>
          <p:cNvPr id="7" name="Rectángulo 6"/>
          <p:cNvSpPr/>
          <p:nvPr/>
        </p:nvSpPr>
        <p:spPr>
          <a:xfrm>
            <a:off x="2068122" y="1957712"/>
            <a:ext cx="3319804" cy="2601407"/>
          </a:xfrm>
          <a:prstGeom prst="rect">
            <a:avLst/>
          </a:prstGeom>
          <a:solidFill>
            <a:schemeClr val="accent4">
              <a:lumMod val="20000"/>
              <a:lumOff val="8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b="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Orden ECD/1941/2016</a:t>
            </a:r>
            <a:r>
              <a:rPr lang="es-ES_tradnl"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 de 22 de diciembre por la que se determinan las características el diseño y el contenido de la evaluación de Bachillerato para el acceso a la Universidad. (BOE)</a:t>
            </a:r>
            <a:endParaRPr lang="es-ES"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algn="ctr"/>
            <a:endParaRPr lang="es-ES" b="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9" name="Rectángulo 8"/>
          <p:cNvSpPr/>
          <p:nvPr/>
        </p:nvSpPr>
        <p:spPr>
          <a:xfrm>
            <a:off x="5789964" y="1957713"/>
            <a:ext cx="3431309" cy="2601407"/>
          </a:xfrm>
          <a:prstGeom prst="rect">
            <a:avLst/>
          </a:prstGeom>
          <a:solidFill>
            <a:schemeClr val="accent4">
              <a:lumMod val="40000"/>
              <a:lumOff val="6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_tradnl" b="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Orden 47/2017, de 13 de enero</a:t>
            </a:r>
            <a:r>
              <a:rPr lang="es-ES_tradnl"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 de la Conserjería de Educación, Juventud y Deporte, por la que se desarrollan determinados aspectos de la evaluación final de Bachillerato para el acceso a la universidad. (BOCM)</a:t>
            </a:r>
            <a:endParaRPr lang="es-ES"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10" name="Picture 2" descr="LogoHipatia"/>
          <p:cNvPicPr>
            <a:picLocks noChangeAspect="1" noChangeArrowheads="1"/>
          </p:cNvPicPr>
          <p:nvPr/>
        </p:nvPicPr>
        <p:blipFill>
          <a:blip r:embed="rId2" cstate="print"/>
          <a:srcRect/>
          <a:stretch>
            <a:fillRect/>
          </a:stretch>
        </p:blipFill>
        <p:spPr bwMode="auto">
          <a:xfrm>
            <a:off x="-1" y="-1"/>
            <a:ext cx="1540829" cy="1125415"/>
          </a:xfrm>
          <a:prstGeom prst="rect">
            <a:avLst/>
          </a:prstGeom>
          <a:noFill/>
        </p:spPr>
      </p:pic>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81512" y="4559119"/>
            <a:ext cx="3065463" cy="1923734"/>
          </a:xfrm>
          <a:prstGeom prst="rect">
            <a:avLst/>
          </a:prstGeom>
        </p:spPr>
      </p:pic>
    </p:spTree>
    <p:extLst>
      <p:ext uri="{BB962C8B-B14F-4D97-AF65-F5344CB8AC3E}">
        <p14:creationId xmlns:p14="http://schemas.microsoft.com/office/powerpoint/2010/main" val="39065734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 Título"/>
          <p:cNvSpPr txBox="1">
            <a:spLocks/>
          </p:cNvSpPr>
          <p:nvPr/>
        </p:nvSpPr>
        <p:spPr>
          <a:xfrm>
            <a:off x="1991544" y="1265106"/>
            <a:ext cx="7239000" cy="776333"/>
          </a:xfrm>
          <a:prstGeom prst="rect">
            <a:avLst/>
          </a:prstGeom>
        </p:spPr>
        <p:txBody>
          <a:bodyPr vert="horz" lIns="45720" tIns="0" rIns="45720" bIns="0" anchor="b" anchorCtr="0">
            <a:normAutofit fontScale="97500"/>
          </a:bodyPr>
          <a:lstStyle/>
          <a:p>
            <a:pPr algn="ctr" defTabSz="914400">
              <a:spcBef>
                <a:spcPct val="0"/>
              </a:spcBef>
              <a:defRPr/>
            </a:pPr>
            <a:r>
              <a:rPr lang="es-ES" sz="4800" b="1" dirty="0">
                <a:ln w="500">
                  <a:solidFill>
                    <a:srgbClr val="1F497D">
                      <a:shade val="20000"/>
                      <a:satMod val="120000"/>
                    </a:srgbClr>
                  </a:solidFill>
                </a:ln>
                <a:gradFill>
                  <a:gsLst>
                    <a:gs pos="0">
                      <a:srgbClr val="8064A2">
                        <a:tint val="13000"/>
                      </a:srgbClr>
                    </a:gs>
                    <a:gs pos="10000">
                      <a:srgbClr val="8064A2">
                        <a:tint val="20000"/>
                      </a:srgbClr>
                    </a:gs>
                    <a:gs pos="49000">
                      <a:srgbClr val="8064A2">
                        <a:tint val="70000"/>
                      </a:srgbClr>
                    </a:gs>
                    <a:gs pos="50000">
                      <a:srgbClr val="8064A2">
                        <a:tint val="97000"/>
                      </a:srgbClr>
                    </a:gs>
                    <a:gs pos="100000">
                      <a:srgbClr val="8064A2">
                        <a:tint val="20000"/>
                      </a:srgbClr>
                    </a:gs>
                  </a:gsLst>
                  <a:lin ang="5400000" scaled="1"/>
                </a:gradFill>
              </a:rPr>
              <a:t>Ejemplo Ciencias Sociales</a:t>
            </a:r>
          </a:p>
        </p:txBody>
      </p:sp>
      <p:graphicFrame>
        <p:nvGraphicFramePr>
          <p:cNvPr id="2" name="Tabla 1"/>
          <p:cNvGraphicFramePr>
            <a:graphicFrameLocks noGrp="1"/>
          </p:cNvGraphicFramePr>
          <p:nvPr>
            <p:extLst/>
          </p:nvPr>
        </p:nvGraphicFramePr>
        <p:xfrm>
          <a:off x="2855640" y="2616149"/>
          <a:ext cx="5825512" cy="3403600"/>
        </p:xfrm>
        <a:graphic>
          <a:graphicData uri="http://schemas.openxmlformats.org/drawingml/2006/table">
            <a:tbl>
              <a:tblPr firstRow="1" bandRow="1">
                <a:tableStyleId>{5C22544A-7EE6-4342-B048-85BDC9FD1C3A}</a:tableStyleId>
              </a:tblPr>
              <a:tblGrid>
                <a:gridCol w="2808312">
                  <a:extLst>
                    <a:ext uri="{9D8B030D-6E8A-4147-A177-3AD203B41FA5}">
                      <a16:colId xmlns:a16="http://schemas.microsoft.com/office/drawing/2014/main" val="20000"/>
                    </a:ext>
                  </a:extLst>
                </a:gridCol>
                <a:gridCol w="3017200">
                  <a:extLst>
                    <a:ext uri="{9D8B030D-6E8A-4147-A177-3AD203B41FA5}">
                      <a16:colId xmlns:a16="http://schemas.microsoft.com/office/drawing/2014/main" val="20001"/>
                    </a:ext>
                  </a:extLst>
                </a:gridCol>
              </a:tblGrid>
              <a:tr h="298832">
                <a:tc gridSpan="2">
                  <a:txBody>
                    <a:bodyPr/>
                    <a:lstStyle/>
                    <a:p>
                      <a:pPr algn="ctr"/>
                      <a:r>
                        <a:rPr lang="es-ES" sz="1600" dirty="0"/>
                        <a:t>Un</a:t>
                      </a:r>
                      <a:r>
                        <a:rPr lang="es-ES" sz="1600" baseline="0" dirty="0"/>
                        <a:t> alumno/a se puede presentar hasta 4 materias troncales de opción, pero se toman las dos mejores calificaciones</a:t>
                      </a:r>
                      <a:endParaRPr lang="es-ES" sz="1600"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r>
                        <a:rPr lang="es-ES" sz="1400" dirty="0"/>
                        <a:t>GEOGRAFÍA</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r>
                        <a:rPr lang="es-ES" sz="1350" dirty="0"/>
                        <a:t>ECONOMÍA</a:t>
                      </a:r>
                      <a:r>
                        <a:rPr lang="es-ES" sz="1350" baseline="0" dirty="0"/>
                        <a:t> DE LA EMPRESA</a:t>
                      </a:r>
                      <a:endParaRPr lang="es-ES" sz="1350"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2</a:t>
                      </a:r>
                      <a:r>
                        <a:rPr lang="es-ES" sz="1600" baseline="0" dirty="0"/>
                        <a:t> </a:t>
                      </a:r>
                      <a:r>
                        <a:rPr lang="es-ES" sz="1200" dirty="0"/>
                        <a:t>(No</a:t>
                      </a:r>
                      <a:r>
                        <a:rPr lang="es-ES" sz="1200" baseline="0" dirty="0"/>
                        <a:t> puede computar al ser &lt; 5)</a:t>
                      </a:r>
                      <a:endParaRPr lang="es-E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r>
                        <a:rPr lang="es-ES" sz="1400" dirty="0"/>
                        <a:t>HISTORIA</a:t>
                      </a:r>
                      <a:r>
                        <a:rPr lang="es-ES" sz="1400" baseline="0" dirty="0"/>
                        <a:t> DE LA FILOSOFÍA</a:t>
                      </a:r>
                      <a:endParaRPr lang="es-ES" sz="1400"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r>
                        <a:rPr lang="es-ES" sz="1400" dirty="0"/>
                        <a:t>MATEMÁTICAS</a:t>
                      </a:r>
                      <a:r>
                        <a:rPr lang="es-ES" sz="1400" baseline="0" dirty="0"/>
                        <a:t> APLICADAS A LAS CCSS II</a:t>
                      </a:r>
                      <a:endParaRPr lang="es-ES" sz="1400"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7,75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70840">
                <a:tc>
                  <a:txBody>
                    <a:bodyPr/>
                    <a:lstStyle/>
                    <a:p>
                      <a:r>
                        <a:rPr lang="es-ES" sz="1400" dirty="0"/>
                        <a:t>CALIFICACIÓN</a:t>
                      </a:r>
                      <a:r>
                        <a:rPr lang="es-ES" sz="1400" baseline="0" dirty="0"/>
                        <a:t> FASE GENERAL</a:t>
                      </a:r>
                      <a:endParaRPr lang="es-ES" sz="1400"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s-ES" sz="1600" dirty="0"/>
                        <a:t>5,87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70840">
                <a:tc>
                  <a:txBody>
                    <a:bodyPr/>
                    <a:lstStyle/>
                    <a:p>
                      <a:r>
                        <a:rPr lang="es-ES" sz="2400" dirty="0"/>
                        <a:t>CALIFICACIÓN</a:t>
                      </a:r>
                      <a:r>
                        <a:rPr lang="es-ES" sz="2400" baseline="0" dirty="0"/>
                        <a:t> FINAL</a:t>
                      </a:r>
                    </a:p>
                    <a:p>
                      <a:r>
                        <a:rPr lang="es-ES" sz="1000" baseline="0" dirty="0"/>
                        <a:t>Suponiendo que las materias ponderan 0,2</a:t>
                      </a:r>
                      <a:endParaRPr lang="es-ES" sz="10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s-ES" sz="2400" dirty="0"/>
                        <a:t>5,87+10·0,2+7,75·0,2 = </a:t>
                      </a:r>
                      <a:r>
                        <a:rPr lang="es-ES" sz="2400" dirty="0">
                          <a:solidFill>
                            <a:srgbClr val="0070C0"/>
                          </a:solidFill>
                        </a:rPr>
                        <a:t>9,42</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9" name="6 CuadroTexto"/>
          <p:cNvSpPr txBox="1"/>
          <p:nvPr/>
        </p:nvSpPr>
        <p:spPr>
          <a:xfrm rot="16200000">
            <a:off x="8692050" y="2921183"/>
            <a:ext cx="2954655" cy="369888"/>
          </a:xfrm>
          <a:prstGeom prst="rect">
            <a:avLst/>
          </a:prstGeom>
          <a:noFill/>
        </p:spPr>
        <p:txBody>
          <a:bodyPr vert="vert">
            <a:spAutoFit/>
          </a:bodyPr>
          <a:lstStyle/>
          <a:p>
            <a:pPr algn="ctr">
              <a:lnSpc>
                <a:spcPct val="250000"/>
              </a:lnSpc>
              <a:defRPr/>
            </a:pPr>
            <a:r>
              <a:rPr lang="es-ES" b="1" dirty="0">
                <a:solidFill>
                  <a:srgbClr val="EEECE1">
                    <a:lumMod val="90000"/>
                  </a:srgbClr>
                </a:solidFill>
              </a:rPr>
              <a:t>E</a:t>
            </a:r>
          </a:p>
          <a:p>
            <a:pPr algn="ctr">
              <a:lnSpc>
                <a:spcPct val="250000"/>
              </a:lnSpc>
              <a:defRPr/>
            </a:pPr>
            <a:r>
              <a:rPr lang="es-ES" b="1" dirty="0">
                <a:solidFill>
                  <a:srgbClr val="EEECE1">
                    <a:lumMod val="90000"/>
                  </a:srgbClr>
                </a:solidFill>
              </a:rPr>
              <a:t>V</a:t>
            </a:r>
          </a:p>
          <a:p>
            <a:pPr algn="ctr">
              <a:lnSpc>
                <a:spcPct val="250000"/>
              </a:lnSpc>
              <a:defRPr/>
            </a:pPr>
            <a:r>
              <a:rPr lang="es-ES" b="1" dirty="0">
                <a:solidFill>
                  <a:srgbClr val="EEECE1">
                    <a:lumMod val="90000"/>
                  </a:srgbClr>
                </a:solidFill>
              </a:rPr>
              <a:t>A</a:t>
            </a:r>
          </a:p>
          <a:p>
            <a:pPr algn="ctr">
              <a:lnSpc>
                <a:spcPct val="250000"/>
              </a:lnSpc>
              <a:defRPr/>
            </a:pPr>
            <a:r>
              <a:rPr lang="es-ES" b="1" dirty="0">
                <a:solidFill>
                  <a:srgbClr val="EEECE1">
                    <a:lumMod val="90000"/>
                  </a:srgbClr>
                </a:solidFill>
              </a:rPr>
              <a:t>U</a:t>
            </a:r>
          </a:p>
        </p:txBody>
      </p:sp>
      <p:pic>
        <p:nvPicPr>
          <p:cNvPr id="5" name="Picture 2" descr="LogoHipatia"/>
          <p:cNvPicPr>
            <a:picLocks noChangeAspect="1" noChangeArrowheads="1"/>
          </p:cNvPicPr>
          <p:nvPr/>
        </p:nvPicPr>
        <p:blipFill>
          <a:blip r:embed="rId2" cstate="print"/>
          <a:srcRect/>
          <a:stretch>
            <a:fillRect/>
          </a:stretch>
        </p:blipFill>
        <p:spPr bwMode="auto">
          <a:xfrm>
            <a:off x="-1" y="-1"/>
            <a:ext cx="1540829" cy="1125415"/>
          </a:xfrm>
          <a:prstGeom prst="rect">
            <a:avLst/>
          </a:prstGeom>
          <a:noFill/>
        </p:spPr>
      </p:pic>
    </p:spTree>
    <p:extLst>
      <p:ext uri="{BB962C8B-B14F-4D97-AF65-F5344CB8AC3E}">
        <p14:creationId xmlns:p14="http://schemas.microsoft.com/office/powerpoint/2010/main" val="37197423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 Título"/>
          <p:cNvSpPr txBox="1">
            <a:spLocks/>
          </p:cNvSpPr>
          <p:nvPr/>
        </p:nvSpPr>
        <p:spPr>
          <a:xfrm>
            <a:off x="1991544" y="1265106"/>
            <a:ext cx="7239000" cy="776333"/>
          </a:xfrm>
          <a:prstGeom prst="rect">
            <a:avLst/>
          </a:prstGeom>
        </p:spPr>
        <p:txBody>
          <a:bodyPr vert="horz" lIns="45720" tIns="0" rIns="45720" bIns="0" anchor="b" anchorCtr="0">
            <a:normAutofit fontScale="97500"/>
          </a:bodyPr>
          <a:lstStyle/>
          <a:p>
            <a:pPr algn="ctr" defTabSz="914400">
              <a:spcBef>
                <a:spcPct val="0"/>
              </a:spcBef>
              <a:defRPr/>
            </a:pPr>
            <a:r>
              <a:rPr lang="es-ES" sz="4800" b="1" dirty="0">
                <a:ln w="500">
                  <a:solidFill>
                    <a:srgbClr val="1F497D">
                      <a:shade val="20000"/>
                      <a:satMod val="120000"/>
                    </a:srgbClr>
                  </a:solidFill>
                </a:ln>
                <a:gradFill>
                  <a:gsLst>
                    <a:gs pos="0">
                      <a:srgbClr val="8064A2">
                        <a:tint val="13000"/>
                      </a:srgbClr>
                    </a:gs>
                    <a:gs pos="10000">
                      <a:srgbClr val="8064A2">
                        <a:tint val="20000"/>
                      </a:srgbClr>
                    </a:gs>
                    <a:gs pos="49000">
                      <a:srgbClr val="8064A2">
                        <a:tint val="70000"/>
                      </a:srgbClr>
                    </a:gs>
                    <a:gs pos="50000">
                      <a:srgbClr val="8064A2">
                        <a:tint val="97000"/>
                      </a:srgbClr>
                    </a:gs>
                    <a:gs pos="100000">
                      <a:srgbClr val="8064A2">
                        <a:tint val="20000"/>
                      </a:srgbClr>
                    </a:gs>
                  </a:gsLst>
                  <a:lin ang="5400000" scaled="1"/>
                </a:gradFill>
              </a:rPr>
              <a:t>Ejemplo Artes</a:t>
            </a:r>
          </a:p>
        </p:txBody>
      </p:sp>
      <p:graphicFrame>
        <p:nvGraphicFramePr>
          <p:cNvPr id="2" name="Tabla 1"/>
          <p:cNvGraphicFramePr>
            <a:graphicFrameLocks noGrp="1"/>
          </p:cNvGraphicFramePr>
          <p:nvPr>
            <p:extLst/>
          </p:nvPr>
        </p:nvGraphicFramePr>
        <p:xfrm>
          <a:off x="2855640" y="2616149"/>
          <a:ext cx="5825512" cy="2885440"/>
        </p:xfrm>
        <a:graphic>
          <a:graphicData uri="http://schemas.openxmlformats.org/drawingml/2006/table">
            <a:tbl>
              <a:tblPr firstRow="1" bandRow="1">
                <a:tableStyleId>{5C22544A-7EE6-4342-B048-85BDC9FD1C3A}</a:tableStyleId>
              </a:tblPr>
              <a:tblGrid>
                <a:gridCol w="2808312">
                  <a:extLst>
                    <a:ext uri="{9D8B030D-6E8A-4147-A177-3AD203B41FA5}">
                      <a16:colId xmlns:a16="http://schemas.microsoft.com/office/drawing/2014/main" val="20000"/>
                    </a:ext>
                  </a:extLst>
                </a:gridCol>
                <a:gridCol w="3017200">
                  <a:extLst>
                    <a:ext uri="{9D8B030D-6E8A-4147-A177-3AD203B41FA5}">
                      <a16:colId xmlns:a16="http://schemas.microsoft.com/office/drawing/2014/main" val="20001"/>
                    </a:ext>
                  </a:extLst>
                </a:gridCol>
              </a:tblGrid>
              <a:tr h="298832">
                <a:tc gridSpan="2">
                  <a:txBody>
                    <a:bodyPr/>
                    <a:lstStyle/>
                    <a:p>
                      <a:pPr algn="ctr"/>
                      <a:r>
                        <a:rPr lang="es-ES" sz="1600" dirty="0"/>
                        <a:t>Un</a:t>
                      </a:r>
                      <a:r>
                        <a:rPr lang="es-ES" sz="1600" baseline="0" dirty="0"/>
                        <a:t> alumno/a se puede presentar hasta 4 materias troncales de opción, pero se toman las dos mejores calificaciones</a:t>
                      </a:r>
                      <a:endParaRPr lang="es-ES" sz="1600"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r>
                        <a:rPr lang="es-ES" sz="1400" dirty="0"/>
                        <a:t>Cultura Audiovisual</a:t>
                      </a:r>
                      <a:r>
                        <a:rPr lang="es-ES" sz="1400" baseline="0" dirty="0"/>
                        <a:t> II</a:t>
                      </a:r>
                      <a:endParaRPr lang="es-ES" sz="1400"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3 </a:t>
                      </a:r>
                      <a:r>
                        <a:rPr lang="es-ES" sz="1100" dirty="0"/>
                        <a:t>(No</a:t>
                      </a:r>
                      <a:r>
                        <a:rPr lang="es-ES" sz="1100" baseline="0" dirty="0"/>
                        <a:t> puede computar al ser &lt; 5)</a:t>
                      </a:r>
                      <a:endParaRPr lang="es-E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r>
                        <a:rPr lang="es-ES" sz="1350" dirty="0"/>
                        <a:t>Diseño</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400" dirty="0"/>
                        <a:t>Fundamentos</a:t>
                      </a:r>
                      <a:r>
                        <a:rPr lang="es-ES" sz="1400" baseline="0" dirty="0"/>
                        <a:t> del Arte II</a:t>
                      </a:r>
                      <a:endParaRPr lang="es-ES" sz="1400"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7,75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r>
                        <a:rPr lang="es-ES" sz="1400" dirty="0"/>
                        <a:t>CALIFICACIÓN</a:t>
                      </a:r>
                      <a:r>
                        <a:rPr lang="es-ES" sz="1400" baseline="0" dirty="0"/>
                        <a:t> FASE GENERAL</a:t>
                      </a:r>
                      <a:endParaRPr lang="es-ES" sz="1400"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s-ES" sz="1600" dirty="0"/>
                        <a:t>5,87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70840">
                <a:tc>
                  <a:txBody>
                    <a:bodyPr/>
                    <a:lstStyle/>
                    <a:p>
                      <a:r>
                        <a:rPr lang="es-ES" sz="2400" dirty="0"/>
                        <a:t>CALIFICACIÓN</a:t>
                      </a:r>
                      <a:r>
                        <a:rPr lang="es-ES" sz="2400" baseline="0" dirty="0"/>
                        <a:t> FINAL</a:t>
                      </a:r>
                    </a:p>
                    <a:p>
                      <a:r>
                        <a:rPr lang="es-ES" sz="1000" baseline="0" dirty="0"/>
                        <a:t>Suponiendo que las materias ponderan 0,2</a:t>
                      </a:r>
                      <a:endParaRPr lang="es-ES" sz="10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s-ES" sz="2400" dirty="0"/>
                        <a:t>5,87+6·0,2+7,75·0,2 = </a:t>
                      </a:r>
                      <a:r>
                        <a:rPr lang="es-ES" sz="2400" dirty="0">
                          <a:solidFill>
                            <a:srgbClr val="0070C0"/>
                          </a:solidFill>
                        </a:rPr>
                        <a:t>8,62</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9" name="6 CuadroTexto"/>
          <p:cNvSpPr txBox="1"/>
          <p:nvPr/>
        </p:nvSpPr>
        <p:spPr>
          <a:xfrm rot="16200000">
            <a:off x="8692050" y="2921183"/>
            <a:ext cx="2954655" cy="369888"/>
          </a:xfrm>
          <a:prstGeom prst="rect">
            <a:avLst/>
          </a:prstGeom>
          <a:noFill/>
        </p:spPr>
        <p:txBody>
          <a:bodyPr vert="vert">
            <a:spAutoFit/>
          </a:bodyPr>
          <a:lstStyle/>
          <a:p>
            <a:pPr algn="ctr">
              <a:lnSpc>
                <a:spcPct val="250000"/>
              </a:lnSpc>
              <a:defRPr/>
            </a:pPr>
            <a:r>
              <a:rPr lang="es-ES" b="1" dirty="0">
                <a:solidFill>
                  <a:srgbClr val="EEECE1">
                    <a:lumMod val="90000"/>
                  </a:srgbClr>
                </a:solidFill>
              </a:rPr>
              <a:t>E</a:t>
            </a:r>
          </a:p>
          <a:p>
            <a:pPr algn="ctr">
              <a:lnSpc>
                <a:spcPct val="250000"/>
              </a:lnSpc>
              <a:defRPr/>
            </a:pPr>
            <a:r>
              <a:rPr lang="es-ES" b="1" dirty="0">
                <a:solidFill>
                  <a:srgbClr val="EEECE1">
                    <a:lumMod val="90000"/>
                  </a:srgbClr>
                </a:solidFill>
              </a:rPr>
              <a:t>V</a:t>
            </a:r>
          </a:p>
          <a:p>
            <a:pPr algn="ctr">
              <a:lnSpc>
                <a:spcPct val="250000"/>
              </a:lnSpc>
              <a:defRPr/>
            </a:pPr>
            <a:r>
              <a:rPr lang="es-ES" b="1" dirty="0">
                <a:solidFill>
                  <a:srgbClr val="EEECE1">
                    <a:lumMod val="90000"/>
                  </a:srgbClr>
                </a:solidFill>
              </a:rPr>
              <a:t>A</a:t>
            </a:r>
          </a:p>
          <a:p>
            <a:pPr algn="ctr">
              <a:lnSpc>
                <a:spcPct val="250000"/>
              </a:lnSpc>
              <a:defRPr/>
            </a:pPr>
            <a:r>
              <a:rPr lang="es-ES" b="1" dirty="0">
                <a:solidFill>
                  <a:srgbClr val="EEECE1">
                    <a:lumMod val="90000"/>
                  </a:srgbClr>
                </a:solidFill>
              </a:rPr>
              <a:t>U</a:t>
            </a:r>
          </a:p>
        </p:txBody>
      </p:sp>
      <p:pic>
        <p:nvPicPr>
          <p:cNvPr id="5" name="Picture 2" descr="LogoHipatia"/>
          <p:cNvPicPr>
            <a:picLocks noChangeAspect="1" noChangeArrowheads="1"/>
          </p:cNvPicPr>
          <p:nvPr/>
        </p:nvPicPr>
        <p:blipFill>
          <a:blip r:embed="rId2" cstate="print"/>
          <a:srcRect/>
          <a:stretch>
            <a:fillRect/>
          </a:stretch>
        </p:blipFill>
        <p:spPr bwMode="auto">
          <a:xfrm>
            <a:off x="-1" y="-1"/>
            <a:ext cx="1540829" cy="1125415"/>
          </a:xfrm>
          <a:prstGeom prst="rect">
            <a:avLst/>
          </a:prstGeom>
          <a:noFill/>
        </p:spPr>
      </p:pic>
    </p:spTree>
    <p:extLst>
      <p:ext uri="{BB962C8B-B14F-4D97-AF65-F5344CB8AC3E}">
        <p14:creationId xmlns:p14="http://schemas.microsoft.com/office/powerpoint/2010/main" val="3195512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981200" y="2348880"/>
            <a:ext cx="7239000" cy="4248472"/>
          </a:xfrm>
        </p:spPr>
        <p:txBody>
          <a:bodyPr>
            <a:normAutofit/>
          </a:bodyPr>
          <a:lstStyle/>
          <a:p>
            <a:pPr marL="550863" lvl="1" indent="-457200" algn="just">
              <a:spcBef>
                <a:spcPts val="0"/>
              </a:spcBef>
              <a:buClr>
                <a:schemeClr val="accent4"/>
              </a:buClr>
              <a:defRPr/>
            </a:pPr>
            <a:r>
              <a:rPr lang="es-ES" sz="1800" dirty="0"/>
              <a:t>Alumnos/as que repiten en segundo con matrícula parcial pero mantienen el currículum LOE.</a:t>
            </a:r>
          </a:p>
          <a:p>
            <a:pPr marL="550863" lvl="1" indent="-457200" algn="just">
              <a:spcBef>
                <a:spcPts val="0"/>
              </a:spcBef>
              <a:buClr>
                <a:schemeClr val="accent4"/>
              </a:buClr>
              <a:defRPr/>
            </a:pPr>
            <a:r>
              <a:rPr lang="es-ES" sz="1800" dirty="0"/>
              <a:t>El alumno/a solo necesitará matricularse de las materias cursadas pendientes, que recuperará según el currículo LOE, tanto de segundo como las de primero, en su caso. Dichas materias no podrán cambiarse por otras no cursadas en el sistema LOE.</a:t>
            </a:r>
          </a:p>
          <a:p>
            <a:pPr marL="550863" lvl="1" indent="-457200" algn="just">
              <a:spcBef>
                <a:spcPts val="0"/>
              </a:spcBef>
              <a:buClr>
                <a:schemeClr val="accent4"/>
              </a:buClr>
              <a:defRPr/>
            </a:pPr>
            <a:r>
              <a:rPr lang="es-ES" sz="1800" dirty="0"/>
              <a:t>Excepcionalmente en el año académico 2016/2017 estos alumnos no necesitarán superar la </a:t>
            </a:r>
            <a:r>
              <a:rPr lang="es-ES" sz="1800" dirty="0" err="1"/>
              <a:t>EvAU</a:t>
            </a:r>
            <a:r>
              <a:rPr lang="es-ES" sz="1800" dirty="0"/>
              <a:t> para acceder a la Universidad, pero podrán solicitar presentarse a dicha evaluación si lo desean.</a:t>
            </a:r>
          </a:p>
          <a:p>
            <a:pPr marL="550863" lvl="1" indent="-457200" algn="just">
              <a:spcBef>
                <a:spcPts val="0"/>
              </a:spcBef>
              <a:buClr>
                <a:schemeClr val="accent4"/>
              </a:buClr>
              <a:defRPr/>
            </a:pPr>
            <a:r>
              <a:rPr lang="es-ES" sz="1800" dirty="0"/>
              <a:t>Si deciden </a:t>
            </a:r>
            <a:r>
              <a:rPr lang="es-ES" sz="1800" b="1" dirty="0"/>
              <a:t>no presentarse a la </a:t>
            </a:r>
            <a:r>
              <a:rPr lang="es-ES" sz="1800" b="1" dirty="0" err="1"/>
              <a:t>EvAU</a:t>
            </a:r>
            <a:r>
              <a:rPr lang="es-ES" sz="1800" b="1" dirty="0"/>
              <a:t> </a:t>
            </a:r>
            <a:r>
              <a:rPr lang="es-ES" sz="1800" dirty="0"/>
              <a:t>las universidades públicas han acordado que estos alumnos entrarán a la Universidad después del reparto de plazas de la convocatoria de junio y septiembre para los alumnos que sí han aprobado al </a:t>
            </a:r>
            <a:r>
              <a:rPr lang="es-ES" sz="1800" dirty="0" err="1"/>
              <a:t>EvAU</a:t>
            </a:r>
            <a:r>
              <a:rPr lang="es-ES" sz="1800" dirty="0"/>
              <a:t>.</a:t>
            </a:r>
          </a:p>
        </p:txBody>
      </p:sp>
      <p:sp>
        <p:nvSpPr>
          <p:cNvPr id="6" name="1 Título"/>
          <p:cNvSpPr>
            <a:spLocks noGrp="1"/>
          </p:cNvSpPr>
          <p:nvPr>
            <p:ph type="title"/>
          </p:nvPr>
        </p:nvSpPr>
        <p:spPr>
          <a:xfrm>
            <a:off x="2279576" y="1535836"/>
            <a:ext cx="7239000" cy="791360"/>
          </a:xfrm>
        </p:spPr>
        <p:txBody>
          <a:bodyPr>
            <a:normAutofit/>
          </a:bodyPr>
          <a:lstStyle/>
          <a:p>
            <a:pPr>
              <a:defRPr/>
            </a:pPr>
            <a:r>
              <a:rPr lang="es-ES" dirty="0"/>
              <a:t>CASO 2</a:t>
            </a:r>
          </a:p>
        </p:txBody>
      </p:sp>
      <p:sp>
        <p:nvSpPr>
          <p:cNvPr id="9" name="6 CuadroTexto"/>
          <p:cNvSpPr txBox="1"/>
          <p:nvPr/>
        </p:nvSpPr>
        <p:spPr>
          <a:xfrm rot="16200000">
            <a:off x="8692050" y="2990864"/>
            <a:ext cx="2954655" cy="369888"/>
          </a:xfrm>
          <a:prstGeom prst="rect">
            <a:avLst/>
          </a:prstGeom>
          <a:noFill/>
        </p:spPr>
        <p:txBody>
          <a:bodyPr vert="vert">
            <a:spAutoFit/>
          </a:bodyPr>
          <a:lstStyle/>
          <a:p>
            <a:pPr algn="ctr">
              <a:lnSpc>
                <a:spcPct val="250000"/>
              </a:lnSpc>
              <a:defRPr/>
            </a:pPr>
            <a:r>
              <a:rPr lang="es-ES" b="1" dirty="0">
                <a:solidFill>
                  <a:srgbClr val="EEECE1">
                    <a:lumMod val="90000"/>
                  </a:srgbClr>
                </a:solidFill>
              </a:rPr>
              <a:t>E</a:t>
            </a:r>
          </a:p>
          <a:p>
            <a:pPr algn="ctr">
              <a:lnSpc>
                <a:spcPct val="250000"/>
              </a:lnSpc>
              <a:defRPr/>
            </a:pPr>
            <a:r>
              <a:rPr lang="es-ES" b="1" dirty="0">
                <a:solidFill>
                  <a:srgbClr val="EEECE1">
                    <a:lumMod val="90000"/>
                  </a:srgbClr>
                </a:solidFill>
              </a:rPr>
              <a:t>V</a:t>
            </a:r>
          </a:p>
          <a:p>
            <a:pPr algn="ctr">
              <a:lnSpc>
                <a:spcPct val="250000"/>
              </a:lnSpc>
              <a:defRPr/>
            </a:pPr>
            <a:r>
              <a:rPr lang="es-ES" b="1" dirty="0">
                <a:solidFill>
                  <a:srgbClr val="EEECE1">
                    <a:lumMod val="90000"/>
                  </a:srgbClr>
                </a:solidFill>
              </a:rPr>
              <a:t>A</a:t>
            </a:r>
          </a:p>
          <a:p>
            <a:pPr algn="ctr">
              <a:lnSpc>
                <a:spcPct val="250000"/>
              </a:lnSpc>
              <a:defRPr/>
            </a:pPr>
            <a:r>
              <a:rPr lang="es-ES" b="1" dirty="0">
                <a:solidFill>
                  <a:srgbClr val="EEECE1">
                    <a:lumMod val="90000"/>
                  </a:srgbClr>
                </a:solidFill>
              </a:rPr>
              <a:t>U</a:t>
            </a:r>
          </a:p>
        </p:txBody>
      </p:sp>
      <p:pic>
        <p:nvPicPr>
          <p:cNvPr id="5" name="Picture 2" descr="LogoHipatia"/>
          <p:cNvPicPr>
            <a:picLocks noChangeAspect="1" noChangeArrowheads="1"/>
          </p:cNvPicPr>
          <p:nvPr/>
        </p:nvPicPr>
        <p:blipFill>
          <a:blip r:embed="rId2" cstate="print"/>
          <a:srcRect/>
          <a:stretch>
            <a:fillRect/>
          </a:stretch>
        </p:blipFill>
        <p:spPr bwMode="auto">
          <a:xfrm>
            <a:off x="-1" y="-1"/>
            <a:ext cx="1540829" cy="1125415"/>
          </a:xfrm>
          <a:prstGeom prst="rect">
            <a:avLst/>
          </a:prstGeom>
          <a:noFill/>
        </p:spPr>
      </p:pic>
    </p:spTree>
    <p:extLst>
      <p:ext uri="{BB962C8B-B14F-4D97-AF65-F5344CB8AC3E}">
        <p14:creationId xmlns:p14="http://schemas.microsoft.com/office/powerpoint/2010/main" val="2495923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981200" y="2348880"/>
            <a:ext cx="7239000" cy="4248472"/>
          </a:xfrm>
        </p:spPr>
        <p:txBody>
          <a:bodyPr>
            <a:normAutofit/>
          </a:bodyPr>
          <a:lstStyle/>
          <a:p>
            <a:pPr marL="550863" lvl="1" indent="-457200" algn="just">
              <a:spcBef>
                <a:spcPts val="0"/>
              </a:spcBef>
              <a:buClr>
                <a:schemeClr val="accent4"/>
              </a:buClr>
              <a:defRPr/>
            </a:pPr>
            <a:r>
              <a:rPr lang="es-ES" sz="1800" dirty="0"/>
              <a:t>Esto implica que todas aquellas carreras que agoten sus plazas en junio o septiembre, en la práctica, aquellas con nota de corte &gt;5, quedarán vedadas para estos alumnos pues serán los últimos en elegir.</a:t>
            </a:r>
          </a:p>
          <a:p>
            <a:pPr marL="550863" lvl="1" indent="-457200" algn="just">
              <a:spcBef>
                <a:spcPts val="0"/>
              </a:spcBef>
              <a:buClr>
                <a:schemeClr val="accent4"/>
              </a:buClr>
              <a:defRPr/>
            </a:pPr>
            <a:r>
              <a:rPr lang="es-ES" sz="1800" dirty="0"/>
              <a:t>Los alumnos que </a:t>
            </a:r>
            <a:r>
              <a:rPr lang="es-ES" sz="1800" b="1" dirty="0"/>
              <a:t>sí decidan presentarse a la </a:t>
            </a:r>
            <a:r>
              <a:rPr lang="es-ES" sz="1800" b="1" dirty="0" err="1"/>
              <a:t>EvAU</a:t>
            </a:r>
            <a:r>
              <a:rPr lang="es-ES" sz="1800" b="1" dirty="0"/>
              <a:t> </a:t>
            </a:r>
            <a:r>
              <a:rPr lang="es-ES" sz="1800" dirty="0"/>
              <a:t>deben haber cursado las materias troncales tal como establece el Real Decreto 5/2016 del 9 de diciembre. Por lo tanto:</a:t>
            </a:r>
          </a:p>
          <a:p>
            <a:pPr marL="788988" lvl="2" indent="-457200" algn="just">
              <a:spcBef>
                <a:spcPts val="0"/>
              </a:spcBef>
              <a:buClr>
                <a:schemeClr val="accent4"/>
              </a:buClr>
              <a:defRPr/>
            </a:pPr>
            <a:r>
              <a:rPr lang="es-ES" sz="1500" dirty="0"/>
              <a:t>Los alumnos de Ciencias deben cursar Matemáticas II  (Patricia Martín)</a:t>
            </a:r>
          </a:p>
          <a:p>
            <a:pPr marL="788988" lvl="2" indent="-457200" algn="just">
              <a:spcBef>
                <a:spcPts val="0"/>
              </a:spcBef>
              <a:buClr>
                <a:schemeClr val="accent4"/>
              </a:buClr>
              <a:defRPr/>
            </a:pPr>
            <a:r>
              <a:rPr lang="es-ES" sz="1500" dirty="0"/>
              <a:t>Los alumnos de Humanidades y Ciencias Sociales deben cursar Matemáticas Aplicadas a las Ciencias Sociales II o Latín II </a:t>
            </a:r>
          </a:p>
          <a:p>
            <a:pPr marL="788988" lvl="2" indent="-457200" algn="just">
              <a:spcBef>
                <a:spcPts val="0"/>
              </a:spcBef>
              <a:buClr>
                <a:schemeClr val="accent4"/>
              </a:buClr>
              <a:defRPr/>
            </a:pPr>
            <a:r>
              <a:rPr lang="es-ES" sz="1500" dirty="0"/>
              <a:t>Los alumnos de Artes deben cursar Fundamentos del Arte II y en su caso Fundamentos del Arte I</a:t>
            </a:r>
          </a:p>
          <a:p>
            <a:pPr marL="550863" lvl="1" indent="-457200" algn="just">
              <a:spcBef>
                <a:spcPts val="0"/>
              </a:spcBef>
              <a:buClr>
                <a:schemeClr val="accent4"/>
              </a:buClr>
              <a:defRPr/>
            </a:pPr>
            <a:r>
              <a:rPr lang="es-ES" sz="1800" dirty="0"/>
              <a:t>Posteriormente se podrán presentar a la parte voluntaria a las materias mencionadas para el caso 1 y accederán a la universidad en las mismas condiciones que estos alumnos/as.</a:t>
            </a:r>
          </a:p>
        </p:txBody>
      </p:sp>
      <p:sp>
        <p:nvSpPr>
          <p:cNvPr id="6" name="1 Título"/>
          <p:cNvSpPr>
            <a:spLocks noGrp="1"/>
          </p:cNvSpPr>
          <p:nvPr>
            <p:ph type="title"/>
          </p:nvPr>
        </p:nvSpPr>
        <p:spPr>
          <a:xfrm>
            <a:off x="2279576" y="1535836"/>
            <a:ext cx="7239000" cy="791360"/>
          </a:xfrm>
        </p:spPr>
        <p:txBody>
          <a:bodyPr>
            <a:normAutofit/>
          </a:bodyPr>
          <a:lstStyle/>
          <a:p>
            <a:pPr>
              <a:defRPr/>
            </a:pPr>
            <a:r>
              <a:rPr lang="es-ES" dirty="0"/>
              <a:t>CASO 2</a:t>
            </a:r>
          </a:p>
        </p:txBody>
      </p:sp>
      <p:sp>
        <p:nvSpPr>
          <p:cNvPr id="9" name="6 CuadroTexto"/>
          <p:cNvSpPr txBox="1"/>
          <p:nvPr/>
        </p:nvSpPr>
        <p:spPr>
          <a:xfrm rot="16200000">
            <a:off x="8692050" y="2990864"/>
            <a:ext cx="2954655" cy="369888"/>
          </a:xfrm>
          <a:prstGeom prst="rect">
            <a:avLst/>
          </a:prstGeom>
          <a:noFill/>
        </p:spPr>
        <p:txBody>
          <a:bodyPr vert="vert">
            <a:spAutoFit/>
          </a:bodyPr>
          <a:lstStyle/>
          <a:p>
            <a:pPr algn="ctr">
              <a:lnSpc>
                <a:spcPct val="250000"/>
              </a:lnSpc>
              <a:defRPr/>
            </a:pPr>
            <a:r>
              <a:rPr lang="es-ES" b="1" dirty="0">
                <a:solidFill>
                  <a:srgbClr val="EEECE1">
                    <a:lumMod val="90000"/>
                  </a:srgbClr>
                </a:solidFill>
              </a:rPr>
              <a:t>E</a:t>
            </a:r>
          </a:p>
          <a:p>
            <a:pPr algn="ctr">
              <a:lnSpc>
                <a:spcPct val="250000"/>
              </a:lnSpc>
              <a:defRPr/>
            </a:pPr>
            <a:r>
              <a:rPr lang="es-ES" b="1" dirty="0">
                <a:solidFill>
                  <a:srgbClr val="EEECE1">
                    <a:lumMod val="90000"/>
                  </a:srgbClr>
                </a:solidFill>
              </a:rPr>
              <a:t>V</a:t>
            </a:r>
          </a:p>
          <a:p>
            <a:pPr algn="ctr">
              <a:lnSpc>
                <a:spcPct val="250000"/>
              </a:lnSpc>
              <a:defRPr/>
            </a:pPr>
            <a:r>
              <a:rPr lang="es-ES" b="1" dirty="0">
                <a:solidFill>
                  <a:srgbClr val="EEECE1">
                    <a:lumMod val="90000"/>
                  </a:srgbClr>
                </a:solidFill>
              </a:rPr>
              <a:t>A</a:t>
            </a:r>
          </a:p>
          <a:p>
            <a:pPr algn="ctr">
              <a:lnSpc>
                <a:spcPct val="250000"/>
              </a:lnSpc>
              <a:defRPr/>
            </a:pPr>
            <a:r>
              <a:rPr lang="es-ES" b="1" dirty="0">
                <a:solidFill>
                  <a:srgbClr val="EEECE1">
                    <a:lumMod val="90000"/>
                  </a:srgbClr>
                </a:solidFill>
              </a:rPr>
              <a:t>U</a:t>
            </a:r>
          </a:p>
        </p:txBody>
      </p:sp>
      <p:pic>
        <p:nvPicPr>
          <p:cNvPr id="5" name="Picture 2" descr="LogoHipatia"/>
          <p:cNvPicPr>
            <a:picLocks noChangeAspect="1" noChangeArrowheads="1"/>
          </p:cNvPicPr>
          <p:nvPr/>
        </p:nvPicPr>
        <p:blipFill>
          <a:blip r:embed="rId2" cstate="print"/>
          <a:srcRect/>
          <a:stretch>
            <a:fillRect/>
          </a:stretch>
        </p:blipFill>
        <p:spPr bwMode="auto">
          <a:xfrm>
            <a:off x="-1" y="-1"/>
            <a:ext cx="1540829" cy="1125415"/>
          </a:xfrm>
          <a:prstGeom prst="rect">
            <a:avLst/>
          </a:prstGeom>
          <a:noFill/>
        </p:spPr>
      </p:pic>
    </p:spTree>
    <p:extLst>
      <p:ext uri="{BB962C8B-B14F-4D97-AF65-F5344CB8AC3E}">
        <p14:creationId xmlns:p14="http://schemas.microsoft.com/office/powerpoint/2010/main" val="1175896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981200" y="2348880"/>
            <a:ext cx="7239000" cy="4248472"/>
          </a:xfrm>
        </p:spPr>
        <p:txBody>
          <a:bodyPr>
            <a:normAutofit/>
          </a:bodyPr>
          <a:lstStyle/>
          <a:p>
            <a:pPr marL="550863" lvl="1" indent="-457200" algn="just">
              <a:spcBef>
                <a:spcPts val="0"/>
              </a:spcBef>
              <a:buClr>
                <a:schemeClr val="accent4"/>
              </a:buClr>
              <a:defRPr/>
            </a:pPr>
            <a:r>
              <a:rPr lang="es-ES" sz="1800" dirty="0"/>
              <a:t>Alumnos que repiten en segundo con matrícula parcial pero cambian a Bachillerato LOMCE.</a:t>
            </a:r>
          </a:p>
          <a:p>
            <a:pPr marL="550863" lvl="1" indent="-457200" algn="just">
              <a:spcBef>
                <a:spcPts val="0"/>
              </a:spcBef>
              <a:buClr>
                <a:schemeClr val="accent4"/>
              </a:buClr>
              <a:defRPr/>
            </a:pPr>
            <a:r>
              <a:rPr lang="es-ES" sz="1800" dirty="0"/>
              <a:t>En este caso el alumno debe cursar todas las materias con calificación negativa en segundo.</a:t>
            </a:r>
          </a:p>
          <a:p>
            <a:pPr marL="550863" lvl="1" indent="-457200" algn="just">
              <a:spcBef>
                <a:spcPts val="0"/>
              </a:spcBef>
              <a:buClr>
                <a:schemeClr val="accent4"/>
              </a:buClr>
              <a:defRPr/>
            </a:pPr>
            <a:r>
              <a:rPr lang="es-ES" sz="1800" dirty="0"/>
              <a:t>En el caso de que las materias cursadas y no superadas formen parte del bloque de asignaturas troncales de opción o específicas, el alumno podrá optar bien por cursarlas de nuevo, bien por sustituirlas por cualquier otra de su elección dentro de las pertenecientes al mismo bloque.</a:t>
            </a:r>
          </a:p>
          <a:p>
            <a:pPr marL="550863" lvl="1" indent="-457200" algn="just">
              <a:spcBef>
                <a:spcPts val="0"/>
              </a:spcBef>
              <a:buClr>
                <a:schemeClr val="accent4"/>
              </a:buClr>
              <a:defRPr/>
            </a:pPr>
            <a:r>
              <a:rPr lang="es-ES" sz="1800" dirty="0"/>
              <a:t>Este alumno para acceder a la universidad debe hacer y aprobar la </a:t>
            </a:r>
            <a:r>
              <a:rPr lang="es-ES" sz="1800" dirty="0" err="1"/>
              <a:t>EvAU</a:t>
            </a:r>
            <a:r>
              <a:rPr lang="es-ES" sz="1800" dirty="0"/>
              <a:t> en las mismas condiciones que los alumnos del caso 1.</a:t>
            </a:r>
          </a:p>
        </p:txBody>
      </p:sp>
      <p:sp>
        <p:nvSpPr>
          <p:cNvPr id="6" name="1 Título"/>
          <p:cNvSpPr>
            <a:spLocks noGrp="1"/>
          </p:cNvSpPr>
          <p:nvPr>
            <p:ph type="title"/>
          </p:nvPr>
        </p:nvSpPr>
        <p:spPr>
          <a:xfrm>
            <a:off x="2279576" y="1535836"/>
            <a:ext cx="7239000" cy="791360"/>
          </a:xfrm>
        </p:spPr>
        <p:txBody>
          <a:bodyPr>
            <a:normAutofit/>
          </a:bodyPr>
          <a:lstStyle/>
          <a:p>
            <a:pPr>
              <a:defRPr/>
            </a:pPr>
            <a:r>
              <a:rPr lang="es-ES" dirty="0"/>
              <a:t>CASO 3</a:t>
            </a:r>
          </a:p>
        </p:txBody>
      </p:sp>
      <p:sp>
        <p:nvSpPr>
          <p:cNvPr id="9" name="6 CuadroTexto"/>
          <p:cNvSpPr txBox="1"/>
          <p:nvPr/>
        </p:nvSpPr>
        <p:spPr>
          <a:xfrm rot="16200000">
            <a:off x="8692050" y="2990864"/>
            <a:ext cx="2954655" cy="369888"/>
          </a:xfrm>
          <a:prstGeom prst="rect">
            <a:avLst/>
          </a:prstGeom>
          <a:noFill/>
        </p:spPr>
        <p:txBody>
          <a:bodyPr vert="vert">
            <a:spAutoFit/>
          </a:bodyPr>
          <a:lstStyle/>
          <a:p>
            <a:pPr algn="ctr">
              <a:lnSpc>
                <a:spcPct val="250000"/>
              </a:lnSpc>
              <a:defRPr/>
            </a:pPr>
            <a:r>
              <a:rPr lang="es-ES" b="1" dirty="0">
                <a:solidFill>
                  <a:srgbClr val="EEECE1">
                    <a:lumMod val="90000"/>
                  </a:srgbClr>
                </a:solidFill>
              </a:rPr>
              <a:t>E</a:t>
            </a:r>
          </a:p>
          <a:p>
            <a:pPr algn="ctr">
              <a:lnSpc>
                <a:spcPct val="250000"/>
              </a:lnSpc>
              <a:defRPr/>
            </a:pPr>
            <a:r>
              <a:rPr lang="es-ES" b="1" dirty="0">
                <a:solidFill>
                  <a:srgbClr val="EEECE1">
                    <a:lumMod val="90000"/>
                  </a:srgbClr>
                </a:solidFill>
              </a:rPr>
              <a:t>V</a:t>
            </a:r>
          </a:p>
          <a:p>
            <a:pPr algn="ctr">
              <a:lnSpc>
                <a:spcPct val="250000"/>
              </a:lnSpc>
              <a:defRPr/>
            </a:pPr>
            <a:r>
              <a:rPr lang="es-ES" b="1" dirty="0">
                <a:solidFill>
                  <a:srgbClr val="EEECE1">
                    <a:lumMod val="90000"/>
                  </a:srgbClr>
                </a:solidFill>
              </a:rPr>
              <a:t>A</a:t>
            </a:r>
          </a:p>
          <a:p>
            <a:pPr algn="ctr">
              <a:lnSpc>
                <a:spcPct val="250000"/>
              </a:lnSpc>
              <a:defRPr/>
            </a:pPr>
            <a:r>
              <a:rPr lang="es-ES" b="1" dirty="0">
                <a:solidFill>
                  <a:srgbClr val="EEECE1">
                    <a:lumMod val="90000"/>
                  </a:srgbClr>
                </a:solidFill>
              </a:rPr>
              <a:t>U</a:t>
            </a:r>
          </a:p>
        </p:txBody>
      </p:sp>
      <p:pic>
        <p:nvPicPr>
          <p:cNvPr id="5" name="Picture 2" descr="LogoHipatia"/>
          <p:cNvPicPr>
            <a:picLocks noChangeAspect="1" noChangeArrowheads="1"/>
          </p:cNvPicPr>
          <p:nvPr/>
        </p:nvPicPr>
        <p:blipFill>
          <a:blip r:embed="rId2" cstate="print"/>
          <a:srcRect/>
          <a:stretch>
            <a:fillRect/>
          </a:stretch>
        </p:blipFill>
        <p:spPr bwMode="auto">
          <a:xfrm>
            <a:off x="-1" y="-1"/>
            <a:ext cx="1540829" cy="1125415"/>
          </a:xfrm>
          <a:prstGeom prst="rect">
            <a:avLst/>
          </a:prstGeom>
          <a:noFill/>
        </p:spPr>
      </p:pic>
    </p:spTree>
    <p:extLst>
      <p:ext uri="{BB962C8B-B14F-4D97-AF65-F5344CB8AC3E}">
        <p14:creationId xmlns:p14="http://schemas.microsoft.com/office/powerpoint/2010/main" val="98181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981200" y="2348880"/>
            <a:ext cx="7239000" cy="4248472"/>
          </a:xfrm>
        </p:spPr>
        <p:txBody>
          <a:bodyPr>
            <a:normAutofit/>
          </a:bodyPr>
          <a:lstStyle/>
          <a:p>
            <a:pPr marL="550863" lvl="1" indent="-457200" algn="just">
              <a:spcBef>
                <a:spcPts val="0"/>
              </a:spcBef>
              <a:buClr>
                <a:schemeClr val="accent4"/>
              </a:buClr>
              <a:defRPr/>
            </a:pPr>
            <a:r>
              <a:rPr lang="es-ES" sz="1800" dirty="0"/>
              <a:t>Alumnos/as </a:t>
            </a:r>
            <a:r>
              <a:rPr lang="es-ES" sz="1800" b="1" dirty="0"/>
              <a:t>que titularon en el curso 15/16 o anteriores </a:t>
            </a:r>
            <a:r>
              <a:rPr lang="es-ES" sz="1800" dirty="0"/>
              <a:t>y que </a:t>
            </a:r>
            <a:r>
              <a:rPr lang="es-ES" sz="1800" b="1" dirty="0"/>
              <a:t>tienen la fase general aprobada</a:t>
            </a:r>
            <a:r>
              <a:rPr lang="es-ES" sz="1800" dirty="0"/>
              <a:t>, es decir, aprobaron la PAU en su día.</a:t>
            </a:r>
          </a:p>
          <a:p>
            <a:pPr marL="550863" lvl="1" indent="-457200" algn="just">
              <a:spcBef>
                <a:spcPts val="0"/>
              </a:spcBef>
              <a:buClr>
                <a:schemeClr val="accent4"/>
              </a:buClr>
              <a:defRPr/>
            </a:pPr>
            <a:r>
              <a:rPr lang="es-ES" sz="1800" dirty="0"/>
              <a:t>Estos estudiantes podrán presentarse a la parte obligatoria o a la parte opcional o ambas</a:t>
            </a:r>
          </a:p>
          <a:p>
            <a:pPr marL="550863" lvl="1" indent="-457200" algn="just">
              <a:spcBef>
                <a:spcPts val="0"/>
              </a:spcBef>
              <a:buClr>
                <a:schemeClr val="accent4"/>
              </a:buClr>
              <a:defRPr/>
            </a:pPr>
            <a:r>
              <a:rPr lang="es-ES" sz="1800" dirty="0"/>
              <a:t>Si no se presentan a la parte obligatoria, su Calificación de Acceso a la Universidad, CAU (sobre 10 puntos) será 60% de su expediente académico y 40% Fase General.</a:t>
            </a:r>
          </a:p>
          <a:p>
            <a:pPr marL="550863" lvl="1" indent="-457200" algn="just">
              <a:spcBef>
                <a:spcPts val="0"/>
              </a:spcBef>
              <a:buClr>
                <a:schemeClr val="accent4"/>
              </a:buClr>
              <a:defRPr/>
            </a:pPr>
            <a:r>
              <a:rPr lang="es-ES" sz="1800" dirty="0"/>
              <a:t>Si se presentan a la parte general, su Calificación de Acceso a la Universidad, CAU (sobre 10 puntos) será 60% expediente académico y 40% la calificación de la </a:t>
            </a:r>
            <a:r>
              <a:rPr lang="es-ES" sz="1800" dirty="0" err="1"/>
              <a:t>EvAU</a:t>
            </a:r>
            <a:r>
              <a:rPr lang="es-ES" sz="1800" dirty="0"/>
              <a:t>.</a:t>
            </a:r>
          </a:p>
          <a:p>
            <a:pPr marL="550863" lvl="1" indent="-457200" algn="just">
              <a:spcBef>
                <a:spcPts val="0"/>
              </a:spcBef>
              <a:buClr>
                <a:schemeClr val="accent4"/>
              </a:buClr>
              <a:defRPr/>
            </a:pPr>
            <a:r>
              <a:rPr lang="es-ES" sz="1800" dirty="0"/>
              <a:t>Si se presentan además (hayan hecho o no la fase obligatoria) a la fase opcional su nota de admisión (sobre 14 puntos) será:</a:t>
            </a:r>
          </a:p>
          <a:p>
            <a:pPr marL="550863" lvl="1" indent="-457200" algn="just">
              <a:spcBef>
                <a:spcPts val="0"/>
              </a:spcBef>
              <a:buClr>
                <a:schemeClr val="accent4"/>
              </a:buClr>
              <a:defRPr/>
            </a:pPr>
            <a:r>
              <a:rPr lang="es-ES" sz="1800" dirty="0"/>
              <a:t>Nota de Admisión = CAU + a·M1+bM2 donde M1 y M2 son las materias de opción, iguales que en el caso 1.</a:t>
            </a:r>
          </a:p>
          <a:p>
            <a:pPr marL="550863" lvl="1" indent="-457200" algn="just">
              <a:spcBef>
                <a:spcPts val="0"/>
              </a:spcBef>
              <a:buClr>
                <a:schemeClr val="accent4"/>
              </a:buClr>
              <a:defRPr/>
            </a:pPr>
            <a:r>
              <a:rPr lang="es-ES" sz="1800" dirty="0"/>
              <a:t>A partir de aquí el proceso es igual que en el caso 1.</a:t>
            </a:r>
            <a:endParaRPr lang="es-ES" sz="1500" dirty="0"/>
          </a:p>
        </p:txBody>
      </p:sp>
      <p:sp>
        <p:nvSpPr>
          <p:cNvPr id="6" name="1 Título"/>
          <p:cNvSpPr>
            <a:spLocks noGrp="1"/>
          </p:cNvSpPr>
          <p:nvPr>
            <p:ph type="title"/>
          </p:nvPr>
        </p:nvSpPr>
        <p:spPr>
          <a:xfrm>
            <a:off x="2279576" y="1535836"/>
            <a:ext cx="7239000" cy="791360"/>
          </a:xfrm>
        </p:spPr>
        <p:txBody>
          <a:bodyPr>
            <a:normAutofit/>
          </a:bodyPr>
          <a:lstStyle/>
          <a:p>
            <a:pPr>
              <a:defRPr/>
            </a:pPr>
            <a:r>
              <a:rPr lang="es-ES" dirty="0"/>
              <a:t>CASO 4</a:t>
            </a:r>
          </a:p>
        </p:txBody>
      </p:sp>
      <p:sp>
        <p:nvSpPr>
          <p:cNvPr id="9" name="6 CuadroTexto"/>
          <p:cNvSpPr txBox="1"/>
          <p:nvPr/>
        </p:nvSpPr>
        <p:spPr>
          <a:xfrm rot="16200000">
            <a:off x="8692050" y="2990864"/>
            <a:ext cx="2954655" cy="369888"/>
          </a:xfrm>
          <a:prstGeom prst="rect">
            <a:avLst/>
          </a:prstGeom>
          <a:noFill/>
        </p:spPr>
        <p:txBody>
          <a:bodyPr vert="vert">
            <a:spAutoFit/>
          </a:bodyPr>
          <a:lstStyle/>
          <a:p>
            <a:pPr algn="ctr">
              <a:lnSpc>
                <a:spcPct val="250000"/>
              </a:lnSpc>
              <a:defRPr/>
            </a:pPr>
            <a:r>
              <a:rPr lang="es-ES" b="1" dirty="0">
                <a:solidFill>
                  <a:srgbClr val="EEECE1">
                    <a:lumMod val="90000"/>
                  </a:srgbClr>
                </a:solidFill>
              </a:rPr>
              <a:t>E</a:t>
            </a:r>
          </a:p>
          <a:p>
            <a:pPr algn="ctr">
              <a:lnSpc>
                <a:spcPct val="250000"/>
              </a:lnSpc>
              <a:defRPr/>
            </a:pPr>
            <a:r>
              <a:rPr lang="es-ES" b="1" dirty="0">
                <a:solidFill>
                  <a:srgbClr val="EEECE1">
                    <a:lumMod val="90000"/>
                  </a:srgbClr>
                </a:solidFill>
              </a:rPr>
              <a:t>V</a:t>
            </a:r>
          </a:p>
          <a:p>
            <a:pPr algn="ctr">
              <a:lnSpc>
                <a:spcPct val="250000"/>
              </a:lnSpc>
              <a:defRPr/>
            </a:pPr>
            <a:r>
              <a:rPr lang="es-ES" b="1" dirty="0">
                <a:solidFill>
                  <a:srgbClr val="EEECE1">
                    <a:lumMod val="90000"/>
                  </a:srgbClr>
                </a:solidFill>
              </a:rPr>
              <a:t>A</a:t>
            </a:r>
          </a:p>
          <a:p>
            <a:pPr algn="ctr">
              <a:lnSpc>
                <a:spcPct val="250000"/>
              </a:lnSpc>
              <a:defRPr/>
            </a:pPr>
            <a:r>
              <a:rPr lang="es-ES" b="1" dirty="0">
                <a:solidFill>
                  <a:srgbClr val="EEECE1">
                    <a:lumMod val="90000"/>
                  </a:srgbClr>
                </a:solidFill>
              </a:rPr>
              <a:t>U</a:t>
            </a:r>
          </a:p>
        </p:txBody>
      </p:sp>
      <p:pic>
        <p:nvPicPr>
          <p:cNvPr id="5" name="Picture 2" descr="LogoHipatia"/>
          <p:cNvPicPr>
            <a:picLocks noChangeAspect="1" noChangeArrowheads="1"/>
          </p:cNvPicPr>
          <p:nvPr/>
        </p:nvPicPr>
        <p:blipFill>
          <a:blip r:embed="rId2" cstate="print"/>
          <a:srcRect/>
          <a:stretch>
            <a:fillRect/>
          </a:stretch>
        </p:blipFill>
        <p:spPr bwMode="auto">
          <a:xfrm>
            <a:off x="-1" y="-1"/>
            <a:ext cx="1540829" cy="1125415"/>
          </a:xfrm>
          <a:prstGeom prst="rect">
            <a:avLst/>
          </a:prstGeom>
          <a:noFill/>
        </p:spPr>
      </p:pic>
    </p:spTree>
    <p:extLst>
      <p:ext uri="{BB962C8B-B14F-4D97-AF65-F5344CB8AC3E}">
        <p14:creationId xmlns:p14="http://schemas.microsoft.com/office/powerpoint/2010/main" val="2757030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981200" y="2348880"/>
            <a:ext cx="7239000" cy="4248472"/>
          </a:xfrm>
        </p:spPr>
        <p:txBody>
          <a:bodyPr>
            <a:normAutofit/>
          </a:bodyPr>
          <a:lstStyle/>
          <a:p>
            <a:pPr marL="550863" lvl="1" indent="-457200" algn="just">
              <a:spcBef>
                <a:spcPts val="0"/>
              </a:spcBef>
              <a:buClr>
                <a:schemeClr val="accent4"/>
              </a:buClr>
              <a:defRPr/>
            </a:pPr>
            <a:r>
              <a:rPr lang="es-ES" sz="1800" dirty="0"/>
              <a:t>Alumnos/as </a:t>
            </a:r>
            <a:r>
              <a:rPr lang="es-ES" sz="1800" b="1" dirty="0"/>
              <a:t>que titularon en el curso 15/16 </a:t>
            </a:r>
            <a:r>
              <a:rPr lang="es-ES" sz="1800" dirty="0"/>
              <a:t>y que </a:t>
            </a:r>
            <a:r>
              <a:rPr lang="es-ES" sz="1800" b="1" dirty="0"/>
              <a:t>no aprobaron al fase general el año pasado</a:t>
            </a:r>
            <a:r>
              <a:rPr lang="es-ES" sz="1800" dirty="0"/>
              <a:t>.</a:t>
            </a:r>
          </a:p>
          <a:p>
            <a:pPr marL="550863" lvl="1" indent="-457200" algn="just">
              <a:spcBef>
                <a:spcPts val="0"/>
              </a:spcBef>
              <a:buClr>
                <a:schemeClr val="accent4"/>
              </a:buClr>
              <a:defRPr/>
            </a:pPr>
            <a:r>
              <a:rPr lang="es-ES" sz="1800" dirty="0"/>
              <a:t>Estos estudiantes son similares al caso 2. Pueden acceder a la universidad sin necesidad de hacer la </a:t>
            </a:r>
            <a:r>
              <a:rPr lang="es-ES" sz="1800" dirty="0" err="1"/>
              <a:t>EvAU</a:t>
            </a:r>
            <a:r>
              <a:rPr lang="es-ES" sz="1800" dirty="0"/>
              <a:t>, con su calificación de expediente académico, pero en este caso entrarán los últimos, después de los que aprueben en junio o en septiembre.</a:t>
            </a:r>
          </a:p>
          <a:p>
            <a:pPr marL="550863" lvl="1" indent="-457200" algn="just">
              <a:spcBef>
                <a:spcPts val="0"/>
              </a:spcBef>
              <a:buClr>
                <a:schemeClr val="accent4"/>
              </a:buClr>
              <a:defRPr/>
            </a:pPr>
            <a:r>
              <a:rPr lang="es-ES" sz="1800" dirty="0"/>
              <a:t>Si deciden acceder a la universidad mediante </a:t>
            </a:r>
            <a:r>
              <a:rPr lang="es-ES" sz="1800" dirty="0" err="1"/>
              <a:t>EvAU</a:t>
            </a:r>
            <a:r>
              <a:rPr lang="es-ES" sz="1800" dirty="0"/>
              <a:t> entonces deberán hacer necesariamente la parte obligatoria examinándose de las mismas materias que los alumnos del caso 1. Es decir se examinarán mayoritariamente de materias LOMCE con currículum LOMCE.</a:t>
            </a:r>
          </a:p>
          <a:p>
            <a:pPr marL="550863" lvl="1" indent="-457200" algn="just">
              <a:spcBef>
                <a:spcPts val="0"/>
              </a:spcBef>
              <a:buClr>
                <a:schemeClr val="accent4"/>
              </a:buClr>
              <a:defRPr/>
            </a:pPr>
            <a:r>
              <a:rPr lang="es-ES" sz="1800" dirty="0"/>
              <a:t>También pueden presentarse a la parte opcional de la </a:t>
            </a:r>
            <a:r>
              <a:rPr lang="es-ES" sz="1800" dirty="0" err="1"/>
              <a:t>EvAU</a:t>
            </a:r>
            <a:r>
              <a:rPr lang="es-ES" sz="1800" dirty="0"/>
              <a:t> y su nota de admisión será como en el caso 1.</a:t>
            </a:r>
            <a:endParaRPr lang="es-ES" sz="1500" dirty="0"/>
          </a:p>
        </p:txBody>
      </p:sp>
      <p:sp>
        <p:nvSpPr>
          <p:cNvPr id="6" name="1 Título"/>
          <p:cNvSpPr>
            <a:spLocks noGrp="1"/>
          </p:cNvSpPr>
          <p:nvPr>
            <p:ph type="title"/>
          </p:nvPr>
        </p:nvSpPr>
        <p:spPr>
          <a:xfrm>
            <a:off x="2279576" y="1535836"/>
            <a:ext cx="7239000" cy="791360"/>
          </a:xfrm>
        </p:spPr>
        <p:txBody>
          <a:bodyPr>
            <a:normAutofit/>
          </a:bodyPr>
          <a:lstStyle/>
          <a:p>
            <a:pPr>
              <a:defRPr/>
            </a:pPr>
            <a:r>
              <a:rPr lang="es-ES" dirty="0"/>
              <a:t>CASO 5</a:t>
            </a:r>
          </a:p>
        </p:txBody>
      </p:sp>
      <p:sp>
        <p:nvSpPr>
          <p:cNvPr id="9" name="6 CuadroTexto"/>
          <p:cNvSpPr txBox="1"/>
          <p:nvPr/>
        </p:nvSpPr>
        <p:spPr>
          <a:xfrm rot="16200000">
            <a:off x="8692050" y="2990864"/>
            <a:ext cx="2954655" cy="369888"/>
          </a:xfrm>
          <a:prstGeom prst="rect">
            <a:avLst/>
          </a:prstGeom>
          <a:noFill/>
        </p:spPr>
        <p:txBody>
          <a:bodyPr vert="vert">
            <a:spAutoFit/>
          </a:bodyPr>
          <a:lstStyle/>
          <a:p>
            <a:pPr algn="ctr">
              <a:lnSpc>
                <a:spcPct val="250000"/>
              </a:lnSpc>
              <a:defRPr/>
            </a:pPr>
            <a:r>
              <a:rPr lang="es-ES" b="1" dirty="0">
                <a:solidFill>
                  <a:srgbClr val="EEECE1">
                    <a:lumMod val="90000"/>
                  </a:srgbClr>
                </a:solidFill>
              </a:rPr>
              <a:t>E</a:t>
            </a:r>
          </a:p>
          <a:p>
            <a:pPr algn="ctr">
              <a:lnSpc>
                <a:spcPct val="250000"/>
              </a:lnSpc>
              <a:defRPr/>
            </a:pPr>
            <a:r>
              <a:rPr lang="es-ES" b="1" dirty="0">
                <a:solidFill>
                  <a:srgbClr val="EEECE1">
                    <a:lumMod val="90000"/>
                  </a:srgbClr>
                </a:solidFill>
              </a:rPr>
              <a:t>V</a:t>
            </a:r>
          </a:p>
          <a:p>
            <a:pPr algn="ctr">
              <a:lnSpc>
                <a:spcPct val="250000"/>
              </a:lnSpc>
              <a:defRPr/>
            </a:pPr>
            <a:r>
              <a:rPr lang="es-ES" b="1" dirty="0">
                <a:solidFill>
                  <a:srgbClr val="EEECE1">
                    <a:lumMod val="90000"/>
                  </a:srgbClr>
                </a:solidFill>
              </a:rPr>
              <a:t>A</a:t>
            </a:r>
          </a:p>
          <a:p>
            <a:pPr algn="ctr">
              <a:lnSpc>
                <a:spcPct val="250000"/>
              </a:lnSpc>
              <a:defRPr/>
            </a:pPr>
            <a:r>
              <a:rPr lang="es-ES" b="1" dirty="0">
                <a:solidFill>
                  <a:srgbClr val="EEECE1">
                    <a:lumMod val="90000"/>
                  </a:srgbClr>
                </a:solidFill>
              </a:rPr>
              <a:t>U</a:t>
            </a:r>
          </a:p>
        </p:txBody>
      </p:sp>
      <p:pic>
        <p:nvPicPr>
          <p:cNvPr id="5" name="Picture 2" descr="LogoHipatia"/>
          <p:cNvPicPr>
            <a:picLocks noChangeAspect="1" noChangeArrowheads="1"/>
          </p:cNvPicPr>
          <p:nvPr/>
        </p:nvPicPr>
        <p:blipFill>
          <a:blip r:embed="rId2" cstate="print"/>
          <a:srcRect/>
          <a:stretch>
            <a:fillRect/>
          </a:stretch>
        </p:blipFill>
        <p:spPr bwMode="auto">
          <a:xfrm>
            <a:off x="-1" y="-1"/>
            <a:ext cx="1540829" cy="1125415"/>
          </a:xfrm>
          <a:prstGeom prst="rect">
            <a:avLst/>
          </a:prstGeom>
          <a:noFill/>
        </p:spPr>
      </p:pic>
    </p:spTree>
    <p:extLst>
      <p:ext uri="{BB962C8B-B14F-4D97-AF65-F5344CB8AC3E}">
        <p14:creationId xmlns:p14="http://schemas.microsoft.com/office/powerpoint/2010/main" val="975128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981200" y="2348880"/>
            <a:ext cx="7239000" cy="4248472"/>
          </a:xfrm>
        </p:spPr>
        <p:txBody>
          <a:bodyPr>
            <a:normAutofit/>
          </a:bodyPr>
          <a:lstStyle/>
          <a:p>
            <a:pPr marL="550863" lvl="1" indent="-457200" algn="just">
              <a:spcBef>
                <a:spcPts val="0"/>
              </a:spcBef>
              <a:buClr>
                <a:schemeClr val="accent4"/>
              </a:buClr>
              <a:defRPr/>
            </a:pPr>
            <a:r>
              <a:rPr lang="es-ES" sz="1800" dirty="0"/>
              <a:t>Alumnos/as </a:t>
            </a:r>
            <a:r>
              <a:rPr lang="es-ES" sz="1800" b="1" dirty="0"/>
              <a:t>que titularon en cursos anteriores al 15/16 </a:t>
            </a:r>
            <a:r>
              <a:rPr lang="es-ES" sz="1800" dirty="0"/>
              <a:t>y que </a:t>
            </a:r>
            <a:r>
              <a:rPr lang="es-ES" sz="1800" b="1" dirty="0"/>
              <a:t>no aprobaron al fase general.</a:t>
            </a:r>
            <a:endParaRPr lang="es-ES" sz="1800" dirty="0"/>
          </a:p>
          <a:p>
            <a:pPr marL="550863" lvl="1" indent="-457200" algn="just">
              <a:spcBef>
                <a:spcPts val="0"/>
              </a:spcBef>
              <a:buClr>
                <a:schemeClr val="accent4"/>
              </a:buClr>
              <a:defRPr/>
            </a:pPr>
            <a:r>
              <a:rPr lang="es-ES" sz="1800" dirty="0"/>
              <a:t>Estos estudiantes deben realizar la </a:t>
            </a:r>
            <a:r>
              <a:rPr lang="es-ES" sz="1800" dirty="0" err="1"/>
              <a:t>EvAU</a:t>
            </a:r>
            <a:r>
              <a:rPr lang="es-ES" sz="1800" dirty="0"/>
              <a:t> y aprobarla como los alumnos del caso 1. Su Calificación de Acceso a la Universidad será 60% expediente y 40% la </a:t>
            </a:r>
            <a:r>
              <a:rPr lang="es-ES" sz="1800" dirty="0" err="1"/>
              <a:t>EvAU</a:t>
            </a:r>
            <a:r>
              <a:rPr lang="es-ES" sz="1800" dirty="0"/>
              <a:t>. </a:t>
            </a:r>
          </a:p>
          <a:p>
            <a:pPr marL="550863" lvl="1" indent="-457200" algn="just">
              <a:spcBef>
                <a:spcPts val="0"/>
              </a:spcBef>
              <a:buClr>
                <a:schemeClr val="accent4"/>
              </a:buClr>
              <a:defRPr/>
            </a:pPr>
            <a:r>
              <a:rPr lang="es-ES" sz="1800" dirty="0"/>
              <a:t>Deberán examinarse de las mismas materias que los alumnos del caso 1 y conforme al currículum LOMCE, es decir, si son de artes estarán obligados a examinarse de Fundamentos del Arte I</a:t>
            </a:r>
          </a:p>
          <a:p>
            <a:pPr marL="550863" lvl="1" indent="-457200" algn="just">
              <a:spcBef>
                <a:spcPts val="0"/>
              </a:spcBef>
              <a:buClr>
                <a:schemeClr val="accent4"/>
              </a:buClr>
              <a:defRPr/>
            </a:pPr>
            <a:r>
              <a:rPr lang="es-ES" sz="1800" dirty="0"/>
              <a:t>Si lo desean también podrán presentarse a la parte opcional de la </a:t>
            </a:r>
            <a:r>
              <a:rPr lang="es-ES" sz="1800" dirty="0" err="1"/>
              <a:t>EvAU</a:t>
            </a:r>
            <a:r>
              <a:rPr lang="es-ES" sz="1800" dirty="0"/>
              <a:t>.</a:t>
            </a:r>
          </a:p>
          <a:p>
            <a:pPr marL="550863" lvl="1" indent="-457200" algn="just">
              <a:spcBef>
                <a:spcPts val="0"/>
              </a:spcBef>
              <a:buClr>
                <a:schemeClr val="accent4"/>
              </a:buClr>
              <a:defRPr/>
            </a:pPr>
            <a:r>
              <a:rPr lang="es-ES" sz="1800" dirty="0"/>
              <a:t>Su nota de admisión se obtendrá de la misma manera que para los alumnos del caso 1. </a:t>
            </a:r>
            <a:endParaRPr lang="es-ES" sz="1500" dirty="0"/>
          </a:p>
        </p:txBody>
      </p:sp>
      <p:sp>
        <p:nvSpPr>
          <p:cNvPr id="6" name="1 Título"/>
          <p:cNvSpPr>
            <a:spLocks noGrp="1"/>
          </p:cNvSpPr>
          <p:nvPr>
            <p:ph type="title"/>
          </p:nvPr>
        </p:nvSpPr>
        <p:spPr>
          <a:xfrm>
            <a:off x="2279576" y="1535836"/>
            <a:ext cx="7239000" cy="791360"/>
          </a:xfrm>
        </p:spPr>
        <p:txBody>
          <a:bodyPr>
            <a:normAutofit/>
          </a:bodyPr>
          <a:lstStyle/>
          <a:p>
            <a:pPr>
              <a:defRPr/>
            </a:pPr>
            <a:r>
              <a:rPr lang="es-ES" dirty="0"/>
              <a:t>CASO 6</a:t>
            </a:r>
          </a:p>
        </p:txBody>
      </p:sp>
      <p:sp>
        <p:nvSpPr>
          <p:cNvPr id="9" name="6 CuadroTexto"/>
          <p:cNvSpPr txBox="1"/>
          <p:nvPr/>
        </p:nvSpPr>
        <p:spPr>
          <a:xfrm rot="16200000">
            <a:off x="8692050" y="2990864"/>
            <a:ext cx="2954655" cy="369888"/>
          </a:xfrm>
          <a:prstGeom prst="rect">
            <a:avLst/>
          </a:prstGeom>
          <a:noFill/>
        </p:spPr>
        <p:txBody>
          <a:bodyPr vert="vert">
            <a:spAutoFit/>
          </a:bodyPr>
          <a:lstStyle/>
          <a:p>
            <a:pPr algn="ctr">
              <a:lnSpc>
                <a:spcPct val="250000"/>
              </a:lnSpc>
              <a:defRPr/>
            </a:pPr>
            <a:r>
              <a:rPr lang="es-ES" b="1" dirty="0">
                <a:solidFill>
                  <a:srgbClr val="EEECE1">
                    <a:lumMod val="90000"/>
                  </a:srgbClr>
                </a:solidFill>
              </a:rPr>
              <a:t>E</a:t>
            </a:r>
          </a:p>
          <a:p>
            <a:pPr algn="ctr">
              <a:lnSpc>
                <a:spcPct val="250000"/>
              </a:lnSpc>
              <a:defRPr/>
            </a:pPr>
            <a:r>
              <a:rPr lang="es-ES" b="1" dirty="0">
                <a:solidFill>
                  <a:srgbClr val="EEECE1">
                    <a:lumMod val="90000"/>
                  </a:srgbClr>
                </a:solidFill>
              </a:rPr>
              <a:t>V</a:t>
            </a:r>
          </a:p>
          <a:p>
            <a:pPr algn="ctr">
              <a:lnSpc>
                <a:spcPct val="250000"/>
              </a:lnSpc>
              <a:defRPr/>
            </a:pPr>
            <a:r>
              <a:rPr lang="es-ES" b="1" dirty="0">
                <a:solidFill>
                  <a:srgbClr val="EEECE1">
                    <a:lumMod val="90000"/>
                  </a:srgbClr>
                </a:solidFill>
              </a:rPr>
              <a:t>A</a:t>
            </a:r>
          </a:p>
          <a:p>
            <a:pPr algn="ctr">
              <a:lnSpc>
                <a:spcPct val="250000"/>
              </a:lnSpc>
              <a:defRPr/>
            </a:pPr>
            <a:r>
              <a:rPr lang="es-ES" b="1" dirty="0">
                <a:solidFill>
                  <a:srgbClr val="EEECE1">
                    <a:lumMod val="90000"/>
                  </a:srgbClr>
                </a:solidFill>
              </a:rPr>
              <a:t>U</a:t>
            </a:r>
          </a:p>
        </p:txBody>
      </p:sp>
      <p:pic>
        <p:nvPicPr>
          <p:cNvPr id="5" name="Picture 2" descr="LogoHipatia"/>
          <p:cNvPicPr>
            <a:picLocks noChangeAspect="1" noChangeArrowheads="1"/>
          </p:cNvPicPr>
          <p:nvPr/>
        </p:nvPicPr>
        <p:blipFill>
          <a:blip r:embed="rId2" cstate="print"/>
          <a:srcRect/>
          <a:stretch>
            <a:fillRect/>
          </a:stretch>
        </p:blipFill>
        <p:spPr bwMode="auto">
          <a:xfrm>
            <a:off x="-1" y="-1"/>
            <a:ext cx="1540829" cy="1125415"/>
          </a:xfrm>
          <a:prstGeom prst="rect">
            <a:avLst/>
          </a:prstGeom>
          <a:noFill/>
        </p:spPr>
      </p:pic>
    </p:spTree>
    <p:extLst>
      <p:ext uri="{BB962C8B-B14F-4D97-AF65-F5344CB8AC3E}">
        <p14:creationId xmlns:p14="http://schemas.microsoft.com/office/powerpoint/2010/main" val="3616943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981200" y="2348880"/>
            <a:ext cx="7239000" cy="4248472"/>
          </a:xfrm>
        </p:spPr>
        <p:txBody>
          <a:bodyPr>
            <a:normAutofit/>
          </a:bodyPr>
          <a:lstStyle/>
          <a:p>
            <a:pPr marL="550863" lvl="1" indent="-457200" algn="just">
              <a:spcBef>
                <a:spcPts val="0"/>
              </a:spcBef>
              <a:buClr>
                <a:schemeClr val="accent4"/>
              </a:buClr>
              <a:defRPr/>
            </a:pPr>
            <a:endParaRPr lang="es-ES" sz="1800" dirty="0">
              <a:noFill/>
            </a:endParaRPr>
          </a:p>
          <a:p>
            <a:pPr marL="550863" lvl="1" indent="-457200" algn="just">
              <a:spcBef>
                <a:spcPts val="0"/>
              </a:spcBef>
              <a:buClr>
                <a:schemeClr val="accent4"/>
              </a:buClr>
              <a:defRPr/>
            </a:pPr>
            <a:r>
              <a:rPr lang="es-ES" sz="1800" dirty="0"/>
              <a:t>Página de la Universidad Carlos III con información sobre el acceso:    http://www.uc3m.es/ss/Satellite/Grado/es/TextoMixta/1371215762841/</a:t>
            </a:r>
          </a:p>
          <a:p>
            <a:pPr marL="550863" lvl="1" indent="-457200" algn="just">
              <a:spcBef>
                <a:spcPts val="0"/>
              </a:spcBef>
              <a:buClr>
                <a:schemeClr val="accent4"/>
              </a:buClr>
              <a:defRPr/>
            </a:pPr>
            <a:r>
              <a:rPr lang="es-ES" sz="1800" dirty="0"/>
              <a:t>Modelos de examen: https://www.ucm.es/modelos-de-examen-y-criterios-generales-de-evaluacion-</a:t>
            </a:r>
          </a:p>
          <a:p>
            <a:pPr marL="550863" lvl="1" indent="-457200" algn="just">
              <a:spcBef>
                <a:spcPts val="0"/>
              </a:spcBef>
              <a:buClr>
                <a:schemeClr val="accent4"/>
              </a:buClr>
              <a:defRPr/>
            </a:pPr>
            <a:endParaRPr lang="es-ES" sz="1800" dirty="0"/>
          </a:p>
          <a:p>
            <a:pPr marL="550863" lvl="1" indent="-457200" algn="just">
              <a:spcBef>
                <a:spcPts val="0"/>
              </a:spcBef>
              <a:buClr>
                <a:schemeClr val="accent4"/>
              </a:buClr>
              <a:defRPr/>
            </a:pPr>
            <a:endParaRPr lang="es-ES" sz="1800" dirty="0"/>
          </a:p>
          <a:p>
            <a:pPr marL="550863" lvl="1" indent="-457200" algn="just">
              <a:spcBef>
                <a:spcPts val="0"/>
              </a:spcBef>
              <a:buClr>
                <a:schemeClr val="accent4"/>
              </a:buClr>
              <a:defRPr/>
            </a:pPr>
            <a:endParaRPr lang="es-ES" sz="1800" dirty="0"/>
          </a:p>
          <a:p>
            <a:pPr marL="550863" lvl="1" indent="-457200" algn="just">
              <a:spcBef>
                <a:spcPts val="0"/>
              </a:spcBef>
              <a:buClr>
                <a:schemeClr val="accent4"/>
              </a:buClr>
              <a:defRPr/>
            </a:pPr>
            <a:endParaRPr lang="es-ES" sz="1800" dirty="0"/>
          </a:p>
          <a:p>
            <a:pPr marL="550863" lvl="1" indent="-457200" algn="just">
              <a:spcBef>
                <a:spcPts val="0"/>
              </a:spcBef>
              <a:buClr>
                <a:schemeClr val="accent4"/>
              </a:buClr>
              <a:defRPr/>
            </a:pPr>
            <a:endParaRPr lang="es-ES" sz="1800" dirty="0"/>
          </a:p>
        </p:txBody>
      </p:sp>
      <p:sp>
        <p:nvSpPr>
          <p:cNvPr id="6" name="1 Título"/>
          <p:cNvSpPr>
            <a:spLocks noGrp="1"/>
          </p:cNvSpPr>
          <p:nvPr>
            <p:ph type="title"/>
          </p:nvPr>
        </p:nvSpPr>
        <p:spPr>
          <a:xfrm>
            <a:off x="2363317" y="1793414"/>
            <a:ext cx="7239000" cy="791360"/>
          </a:xfrm>
        </p:spPr>
        <p:txBody>
          <a:bodyPr>
            <a:normAutofit/>
          </a:bodyPr>
          <a:lstStyle/>
          <a:p>
            <a:pPr>
              <a:defRPr/>
            </a:pPr>
            <a:r>
              <a:rPr lang="es-ES" dirty="0"/>
              <a:t>Enlaces de interés</a:t>
            </a:r>
          </a:p>
        </p:txBody>
      </p:sp>
      <p:sp>
        <p:nvSpPr>
          <p:cNvPr id="9" name="6 CuadroTexto"/>
          <p:cNvSpPr txBox="1"/>
          <p:nvPr/>
        </p:nvSpPr>
        <p:spPr>
          <a:xfrm rot="16200000">
            <a:off x="8692050" y="2921183"/>
            <a:ext cx="2954655" cy="369888"/>
          </a:xfrm>
          <a:prstGeom prst="rect">
            <a:avLst/>
          </a:prstGeom>
          <a:noFill/>
        </p:spPr>
        <p:txBody>
          <a:bodyPr vert="vert">
            <a:spAutoFit/>
          </a:bodyPr>
          <a:lstStyle/>
          <a:p>
            <a:pPr algn="ctr">
              <a:lnSpc>
                <a:spcPct val="250000"/>
              </a:lnSpc>
              <a:defRPr/>
            </a:pPr>
            <a:r>
              <a:rPr lang="es-ES" b="1" dirty="0">
                <a:solidFill>
                  <a:srgbClr val="EEECE1">
                    <a:lumMod val="90000"/>
                  </a:srgbClr>
                </a:solidFill>
              </a:rPr>
              <a:t>E</a:t>
            </a:r>
          </a:p>
          <a:p>
            <a:pPr algn="ctr">
              <a:lnSpc>
                <a:spcPct val="250000"/>
              </a:lnSpc>
              <a:defRPr/>
            </a:pPr>
            <a:r>
              <a:rPr lang="es-ES" b="1" dirty="0">
                <a:solidFill>
                  <a:srgbClr val="EEECE1">
                    <a:lumMod val="90000"/>
                  </a:srgbClr>
                </a:solidFill>
              </a:rPr>
              <a:t>V</a:t>
            </a:r>
          </a:p>
          <a:p>
            <a:pPr algn="ctr">
              <a:lnSpc>
                <a:spcPct val="250000"/>
              </a:lnSpc>
              <a:defRPr/>
            </a:pPr>
            <a:r>
              <a:rPr lang="es-ES" b="1" dirty="0">
                <a:solidFill>
                  <a:srgbClr val="EEECE1">
                    <a:lumMod val="90000"/>
                  </a:srgbClr>
                </a:solidFill>
              </a:rPr>
              <a:t>A</a:t>
            </a:r>
          </a:p>
          <a:p>
            <a:pPr algn="ctr">
              <a:lnSpc>
                <a:spcPct val="250000"/>
              </a:lnSpc>
              <a:defRPr/>
            </a:pPr>
            <a:r>
              <a:rPr lang="es-ES" b="1" dirty="0">
                <a:solidFill>
                  <a:srgbClr val="EEECE1">
                    <a:lumMod val="90000"/>
                  </a:srgbClr>
                </a:solidFill>
              </a:rPr>
              <a:t>U</a:t>
            </a:r>
          </a:p>
        </p:txBody>
      </p:sp>
    </p:spTree>
    <p:extLst>
      <p:ext uri="{BB962C8B-B14F-4D97-AF65-F5344CB8AC3E}">
        <p14:creationId xmlns:p14="http://schemas.microsoft.com/office/powerpoint/2010/main" val="38623535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626548"/>
          </a:xfrm>
        </p:spPr>
        <p:txBody>
          <a:bodyPr>
            <a:normAutofit/>
          </a:bodyPr>
          <a:lstStyle/>
          <a:p>
            <a:r>
              <a:rPr lang="es-ES" sz="2800" b="1" dirty="0"/>
              <a:t>CALENDARIOS DE EXÁMENES PRUEBA DE ACCESO 2017</a:t>
            </a:r>
            <a:endParaRPr lang="es-ES" sz="2800" dirty="0"/>
          </a:p>
        </p:txBody>
      </p:sp>
      <p:graphicFrame>
        <p:nvGraphicFramePr>
          <p:cNvPr id="4" name="Tabla 3"/>
          <p:cNvGraphicFramePr>
            <a:graphicFrameLocks noGrp="1"/>
          </p:cNvGraphicFramePr>
          <p:nvPr>
            <p:extLst>
              <p:ext uri="{D42A27DB-BD31-4B8C-83A1-F6EECF244321}">
                <p14:modId xmlns:p14="http://schemas.microsoft.com/office/powerpoint/2010/main" val="1581794325"/>
              </p:ext>
            </p:extLst>
          </p:nvPr>
        </p:nvGraphicFramePr>
        <p:xfrm>
          <a:off x="1081825" y="1171978"/>
          <a:ext cx="9138709" cy="5007824"/>
        </p:xfrm>
        <a:graphic>
          <a:graphicData uri="http://schemas.openxmlformats.org/drawingml/2006/table">
            <a:tbl>
              <a:tblPr firstRow="1" firstCol="1" bandRow="1">
                <a:tableStyleId>{5C22544A-7EE6-4342-B048-85BDC9FD1C3A}</a:tableStyleId>
              </a:tblPr>
              <a:tblGrid>
                <a:gridCol w="1139145">
                  <a:extLst>
                    <a:ext uri="{9D8B030D-6E8A-4147-A177-3AD203B41FA5}">
                      <a16:colId xmlns:a16="http://schemas.microsoft.com/office/drawing/2014/main" val="20000"/>
                    </a:ext>
                  </a:extLst>
                </a:gridCol>
                <a:gridCol w="1999891">
                  <a:extLst>
                    <a:ext uri="{9D8B030D-6E8A-4147-A177-3AD203B41FA5}">
                      <a16:colId xmlns:a16="http://schemas.microsoft.com/office/drawing/2014/main" val="20001"/>
                    </a:ext>
                  </a:extLst>
                </a:gridCol>
                <a:gridCol w="1999891">
                  <a:extLst>
                    <a:ext uri="{9D8B030D-6E8A-4147-A177-3AD203B41FA5}">
                      <a16:colId xmlns:a16="http://schemas.microsoft.com/office/drawing/2014/main" val="20002"/>
                    </a:ext>
                  </a:extLst>
                </a:gridCol>
                <a:gridCol w="1999891">
                  <a:extLst>
                    <a:ext uri="{9D8B030D-6E8A-4147-A177-3AD203B41FA5}">
                      <a16:colId xmlns:a16="http://schemas.microsoft.com/office/drawing/2014/main" val="20003"/>
                    </a:ext>
                  </a:extLst>
                </a:gridCol>
                <a:gridCol w="1999891">
                  <a:extLst>
                    <a:ext uri="{9D8B030D-6E8A-4147-A177-3AD203B41FA5}">
                      <a16:colId xmlns:a16="http://schemas.microsoft.com/office/drawing/2014/main" val="20004"/>
                    </a:ext>
                  </a:extLst>
                </a:gridCol>
              </a:tblGrid>
              <a:tr h="471350">
                <a:tc>
                  <a:txBody>
                    <a:bodyPr/>
                    <a:lstStyle/>
                    <a:p>
                      <a:pPr algn="ctr">
                        <a:lnSpc>
                          <a:spcPct val="107000"/>
                        </a:lnSpc>
                        <a:spcAft>
                          <a:spcPts val="0"/>
                        </a:spcAft>
                      </a:pPr>
                      <a:r>
                        <a:rPr lang="es-ES" sz="1300" dirty="0">
                          <a:solidFill>
                            <a:schemeClr val="tx1"/>
                          </a:solidFill>
                          <a:effectLst/>
                        </a:rPr>
                        <a:t>2017</a:t>
                      </a:r>
                      <a:endParaRPr lang="es-E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248" marR="62248" marT="0" marB="0" anchor="ctr">
                    <a:solidFill>
                      <a:schemeClr val="accent4">
                        <a:lumMod val="60000"/>
                        <a:lumOff val="40000"/>
                      </a:schemeClr>
                    </a:solidFill>
                  </a:tcPr>
                </a:tc>
                <a:tc>
                  <a:txBody>
                    <a:bodyPr/>
                    <a:lstStyle/>
                    <a:p>
                      <a:pPr algn="ctr">
                        <a:lnSpc>
                          <a:spcPct val="107000"/>
                        </a:lnSpc>
                        <a:spcAft>
                          <a:spcPts val="0"/>
                        </a:spcAft>
                      </a:pPr>
                      <a:r>
                        <a:rPr lang="es-ES" sz="1300" dirty="0">
                          <a:solidFill>
                            <a:schemeClr val="tx1"/>
                          </a:solidFill>
                          <a:effectLst/>
                        </a:rPr>
                        <a:t>6 de JUNIO</a:t>
                      </a:r>
                      <a:endParaRPr lang="es-ES" sz="1000" dirty="0">
                        <a:solidFill>
                          <a:schemeClr val="tx1"/>
                        </a:solidFill>
                        <a:effectLst/>
                      </a:endParaRPr>
                    </a:p>
                    <a:p>
                      <a:pPr algn="ctr">
                        <a:lnSpc>
                          <a:spcPct val="107000"/>
                        </a:lnSpc>
                        <a:spcAft>
                          <a:spcPts val="0"/>
                        </a:spcAft>
                      </a:pPr>
                      <a:r>
                        <a:rPr lang="es-ES" sz="1300" dirty="0">
                          <a:solidFill>
                            <a:schemeClr val="tx1"/>
                          </a:solidFill>
                          <a:effectLst/>
                        </a:rPr>
                        <a:t>12 SEPTIEMBRE</a:t>
                      </a:r>
                      <a:endParaRPr lang="es-E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248" marR="62248" marT="0" marB="0" anchor="ctr">
                    <a:solidFill>
                      <a:srgbClr val="FFC000"/>
                    </a:solidFill>
                  </a:tcPr>
                </a:tc>
                <a:tc>
                  <a:txBody>
                    <a:bodyPr/>
                    <a:lstStyle/>
                    <a:p>
                      <a:pPr algn="ctr">
                        <a:lnSpc>
                          <a:spcPct val="107000"/>
                        </a:lnSpc>
                        <a:spcAft>
                          <a:spcPts val="0"/>
                        </a:spcAft>
                      </a:pPr>
                      <a:r>
                        <a:rPr lang="es-ES" sz="1300" dirty="0">
                          <a:solidFill>
                            <a:schemeClr val="tx1"/>
                          </a:solidFill>
                          <a:effectLst/>
                        </a:rPr>
                        <a:t>7 DE JUNIO</a:t>
                      </a:r>
                      <a:endParaRPr lang="es-ES" sz="1000" dirty="0">
                        <a:solidFill>
                          <a:schemeClr val="tx1"/>
                        </a:solidFill>
                        <a:effectLst/>
                      </a:endParaRPr>
                    </a:p>
                    <a:p>
                      <a:pPr algn="ctr">
                        <a:lnSpc>
                          <a:spcPct val="107000"/>
                        </a:lnSpc>
                        <a:spcAft>
                          <a:spcPts val="0"/>
                        </a:spcAft>
                      </a:pPr>
                      <a:r>
                        <a:rPr lang="es-ES" sz="1300" dirty="0">
                          <a:solidFill>
                            <a:schemeClr val="tx1"/>
                          </a:solidFill>
                          <a:effectLst/>
                        </a:rPr>
                        <a:t>13 SEPTIEMBRE</a:t>
                      </a:r>
                      <a:endParaRPr lang="es-E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248" marR="62248" marT="0" marB="0" anchor="ctr">
                    <a:solidFill>
                      <a:srgbClr val="FFC000"/>
                    </a:solidFill>
                  </a:tcPr>
                </a:tc>
                <a:tc>
                  <a:txBody>
                    <a:bodyPr/>
                    <a:lstStyle/>
                    <a:p>
                      <a:pPr algn="ctr">
                        <a:lnSpc>
                          <a:spcPct val="107000"/>
                        </a:lnSpc>
                        <a:spcAft>
                          <a:spcPts val="0"/>
                        </a:spcAft>
                      </a:pPr>
                      <a:r>
                        <a:rPr lang="es-ES" sz="1300" dirty="0">
                          <a:solidFill>
                            <a:schemeClr val="tx1"/>
                          </a:solidFill>
                          <a:effectLst/>
                        </a:rPr>
                        <a:t>8 JUNIO</a:t>
                      </a:r>
                      <a:endParaRPr lang="es-ES" sz="1000" dirty="0">
                        <a:solidFill>
                          <a:schemeClr val="tx1"/>
                        </a:solidFill>
                        <a:effectLst/>
                      </a:endParaRPr>
                    </a:p>
                    <a:p>
                      <a:pPr algn="ctr">
                        <a:lnSpc>
                          <a:spcPct val="107000"/>
                        </a:lnSpc>
                        <a:spcAft>
                          <a:spcPts val="0"/>
                        </a:spcAft>
                      </a:pPr>
                      <a:r>
                        <a:rPr lang="es-ES" sz="1300" dirty="0">
                          <a:solidFill>
                            <a:schemeClr val="tx1"/>
                          </a:solidFill>
                          <a:effectLst/>
                        </a:rPr>
                        <a:t>14 SEPTIEMBRE</a:t>
                      </a:r>
                      <a:endParaRPr lang="es-E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248" marR="62248" marT="0" marB="0" anchor="ctr">
                    <a:solidFill>
                      <a:srgbClr val="FFC000"/>
                    </a:solidFill>
                  </a:tcPr>
                </a:tc>
                <a:tc>
                  <a:txBody>
                    <a:bodyPr/>
                    <a:lstStyle/>
                    <a:p>
                      <a:pPr algn="ctr">
                        <a:lnSpc>
                          <a:spcPct val="107000"/>
                        </a:lnSpc>
                        <a:spcAft>
                          <a:spcPts val="0"/>
                        </a:spcAft>
                      </a:pPr>
                      <a:r>
                        <a:rPr lang="es-ES" sz="1300" dirty="0">
                          <a:solidFill>
                            <a:schemeClr val="tx1"/>
                          </a:solidFill>
                          <a:effectLst/>
                        </a:rPr>
                        <a:t>9 JUNIO</a:t>
                      </a:r>
                      <a:endParaRPr lang="es-ES" sz="1000" dirty="0">
                        <a:solidFill>
                          <a:schemeClr val="tx1"/>
                        </a:solidFill>
                        <a:effectLst/>
                      </a:endParaRPr>
                    </a:p>
                    <a:p>
                      <a:pPr algn="ctr">
                        <a:lnSpc>
                          <a:spcPct val="107000"/>
                        </a:lnSpc>
                        <a:spcAft>
                          <a:spcPts val="0"/>
                        </a:spcAft>
                      </a:pPr>
                      <a:r>
                        <a:rPr lang="es-ES" sz="1300" dirty="0">
                          <a:solidFill>
                            <a:schemeClr val="tx1"/>
                          </a:solidFill>
                          <a:effectLst/>
                        </a:rPr>
                        <a:t>15 SEPTIEMBRE</a:t>
                      </a:r>
                      <a:endParaRPr lang="es-E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248" marR="62248" marT="0" marB="0" anchor="ctr">
                    <a:solidFill>
                      <a:srgbClr val="FFC000"/>
                    </a:solidFill>
                  </a:tcPr>
                </a:tc>
                <a:extLst>
                  <a:ext uri="{0D108BD9-81ED-4DB2-BD59-A6C34878D82A}">
                    <a16:rowId xmlns:a16="http://schemas.microsoft.com/office/drawing/2014/main" val="10000"/>
                  </a:ext>
                </a:extLst>
              </a:tr>
              <a:tr h="1435424">
                <a:tc>
                  <a:txBody>
                    <a:bodyPr/>
                    <a:lstStyle/>
                    <a:p>
                      <a:pPr>
                        <a:lnSpc>
                          <a:spcPct val="107000"/>
                        </a:lnSpc>
                        <a:spcAft>
                          <a:spcPts val="0"/>
                        </a:spcAft>
                      </a:pPr>
                      <a:r>
                        <a:rPr lang="es-ES" sz="1300" dirty="0">
                          <a:solidFill>
                            <a:schemeClr val="tx1"/>
                          </a:solidFill>
                          <a:effectLst/>
                        </a:rPr>
                        <a:t>10.00-11.30 </a:t>
                      </a:r>
                      <a:endParaRPr lang="es-E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248" marR="62248" marT="0" marB="0" anchor="ctr">
                    <a:solidFill>
                      <a:schemeClr val="accent4">
                        <a:lumMod val="60000"/>
                        <a:lumOff val="40000"/>
                      </a:schemeClr>
                    </a:solidFill>
                  </a:tcPr>
                </a:tc>
                <a:tc>
                  <a:txBody>
                    <a:bodyPr/>
                    <a:lstStyle/>
                    <a:p>
                      <a:pPr>
                        <a:lnSpc>
                          <a:spcPct val="107000"/>
                        </a:lnSpc>
                        <a:spcAft>
                          <a:spcPts val="0"/>
                        </a:spcAft>
                      </a:pPr>
                      <a:r>
                        <a:rPr lang="es-ES" sz="1300">
                          <a:effectLst/>
                        </a:rPr>
                        <a:t>1er. Ejercicio troncal general común</a:t>
                      </a:r>
                      <a:endParaRPr lang="es-ES" sz="1000">
                        <a:effectLst/>
                      </a:endParaRPr>
                    </a:p>
                    <a:p>
                      <a:pPr>
                        <a:lnSpc>
                          <a:spcPct val="107000"/>
                        </a:lnSpc>
                        <a:spcAft>
                          <a:spcPts val="0"/>
                        </a:spcAft>
                      </a:pPr>
                      <a:r>
                        <a:rPr lang="es-ES" sz="1300">
                          <a:effectLst/>
                        </a:rPr>
                        <a:t>LENGUA CASTELLANA Y LITERATURA II</a:t>
                      </a:r>
                      <a:endParaRPr lang="es-ES" sz="1000">
                        <a:effectLst/>
                        <a:latin typeface="Calibri" panose="020F0502020204030204" pitchFamily="34" charset="0"/>
                        <a:ea typeface="Calibri" panose="020F0502020204030204" pitchFamily="34" charset="0"/>
                        <a:cs typeface="Times New Roman" panose="02020603050405020304" pitchFamily="18" charset="0"/>
                      </a:endParaRPr>
                    </a:p>
                  </a:txBody>
                  <a:tcPr marL="62248" marR="62248" marT="0" marB="0"/>
                </a:tc>
                <a:tc>
                  <a:txBody>
                    <a:bodyPr/>
                    <a:lstStyle/>
                    <a:p>
                      <a:pPr>
                        <a:lnSpc>
                          <a:spcPct val="107000"/>
                        </a:lnSpc>
                        <a:spcAft>
                          <a:spcPts val="0"/>
                        </a:spcAft>
                      </a:pPr>
                      <a:r>
                        <a:rPr lang="es-ES" sz="1300">
                          <a:effectLst/>
                        </a:rPr>
                        <a:t>4º ejercicio troncal de modalidad</a:t>
                      </a:r>
                      <a:endParaRPr lang="es-ES" sz="1000">
                        <a:effectLst/>
                      </a:endParaRPr>
                    </a:p>
                    <a:p>
                      <a:pPr>
                        <a:lnSpc>
                          <a:spcPct val="107000"/>
                        </a:lnSpc>
                        <a:spcAft>
                          <a:spcPts val="0"/>
                        </a:spcAft>
                      </a:pPr>
                      <a:r>
                        <a:rPr lang="es-ES" sz="1300">
                          <a:effectLst/>
                        </a:rPr>
                        <a:t>FUND, ARTE II</a:t>
                      </a:r>
                      <a:endParaRPr lang="es-ES" sz="1000">
                        <a:effectLst/>
                      </a:endParaRPr>
                    </a:p>
                    <a:p>
                      <a:pPr>
                        <a:lnSpc>
                          <a:spcPct val="107000"/>
                        </a:lnSpc>
                        <a:spcAft>
                          <a:spcPts val="0"/>
                        </a:spcAft>
                      </a:pPr>
                      <a:r>
                        <a:rPr lang="en-US" sz="1300">
                          <a:effectLst/>
                        </a:rPr>
                        <a:t>LATÍN II</a:t>
                      </a:r>
                      <a:endParaRPr lang="es-ES" sz="1000">
                        <a:effectLst/>
                      </a:endParaRPr>
                    </a:p>
                    <a:p>
                      <a:pPr>
                        <a:lnSpc>
                          <a:spcPct val="107000"/>
                        </a:lnSpc>
                        <a:spcAft>
                          <a:spcPts val="0"/>
                        </a:spcAft>
                      </a:pPr>
                      <a:r>
                        <a:rPr lang="en-US" sz="1300">
                          <a:effectLst/>
                        </a:rPr>
                        <a:t>MATEM CCSS II</a:t>
                      </a:r>
                      <a:endParaRPr lang="es-ES" sz="1000">
                        <a:effectLst/>
                      </a:endParaRPr>
                    </a:p>
                    <a:p>
                      <a:pPr>
                        <a:lnSpc>
                          <a:spcPct val="107000"/>
                        </a:lnSpc>
                        <a:spcAft>
                          <a:spcPts val="0"/>
                        </a:spcAft>
                      </a:pPr>
                      <a:r>
                        <a:rPr lang="en-US" sz="1300">
                          <a:effectLst/>
                        </a:rPr>
                        <a:t>MATEMÁTICAS II</a:t>
                      </a:r>
                      <a:endParaRPr lang="es-ES" sz="1000">
                        <a:effectLst/>
                        <a:latin typeface="Calibri" panose="020F0502020204030204" pitchFamily="34" charset="0"/>
                        <a:ea typeface="Calibri" panose="020F0502020204030204" pitchFamily="34" charset="0"/>
                        <a:cs typeface="Times New Roman" panose="02020603050405020304" pitchFamily="18" charset="0"/>
                      </a:endParaRPr>
                    </a:p>
                  </a:txBody>
                  <a:tcPr marL="62248" marR="62248" marT="0" marB="0"/>
                </a:tc>
                <a:tc>
                  <a:txBody>
                    <a:bodyPr/>
                    <a:lstStyle/>
                    <a:p>
                      <a:pPr>
                        <a:lnSpc>
                          <a:spcPct val="107000"/>
                        </a:lnSpc>
                        <a:spcAft>
                          <a:spcPts val="0"/>
                        </a:spcAft>
                      </a:pPr>
                      <a:r>
                        <a:rPr lang="es-ES" sz="1300">
                          <a:effectLst/>
                        </a:rPr>
                        <a:t>Materias troncales de opción</a:t>
                      </a:r>
                      <a:endParaRPr lang="es-ES" sz="1000">
                        <a:effectLst/>
                      </a:endParaRPr>
                    </a:p>
                    <a:p>
                      <a:pPr>
                        <a:lnSpc>
                          <a:spcPct val="107000"/>
                        </a:lnSpc>
                        <a:spcAft>
                          <a:spcPts val="0"/>
                        </a:spcAft>
                      </a:pPr>
                      <a:r>
                        <a:rPr lang="es-ES" sz="1300">
                          <a:effectLst/>
                        </a:rPr>
                        <a:t>QUÍMICA</a:t>
                      </a:r>
                      <a:endParaRPr lang="es-ES" sz="1000">
                        <a:effectLst/>
                      </a:endParaRPr>
                    </a:p>
                    <a:p>
                      <a:pPr>
                        <a:lnSpc>
                          <a:spcPct val="107000"/>
                        </a:lnSpc>
                        <a:spcAft>
                          <a:spcPts val="0"/>
                        </a:spcAft>
                      </a:pPr>
                      <a:r>
                        <a:rPr lang="es-ES" sz="1300">
                          <a:effectLst/>
                        </a:rPr>
                        <a:t>DISEÑO</a:t>
                      </a:r>
                      <a:endParaRPr lang="es-ES" sz="1000">
                        <a:effectLst/>
                      </a:endParaRPr>
                    </a:p>
                    <a:p>
                      <a:pPr>
                        <a:lnSpc>
                          <a:spcPct val="107000"/>
                        </a:lnSpc>
                        <a:spcAft>
                          <a:spcPts val="0"/>
                        </a:spcAft>
                      </a:pPr>
                      <a:r>
                        <a:rPr lang="es-ES" sz="1300">
                          <a:effectLst/>
                        </a:rPr>
                        <a:t>GRIEGO II</a:t>
                      </a:r>
                      <a:endParaRPr lang="es-ES" sz="1000">
                        <a:effectLst/>
                        <a:latin typeface="Calibri" panose="020F0502020204030204" pitchFamily="34" charset="0"/>
                        <a:ea typeface="Calibri" panose="020F0502020204030204" pitchFamily="34" charset="0"/>
                        <a:cs typeface="Times New Roman" panose="02020603050405020304" pitchFamily="18" charset="0"/>
                      </a:endParaRPr>
                    </a:p>
                  </a:txBody>
                  <a:tcPr marL="62248" marR="62248" marT="0" marB="0"/>
                </a:tc>
                <a:tc>
                  <a:txBody>
                    <a:bodyPr/>
                    <a:lstStyle/>
                    <a:p>
                      <a:pPr>
                        <a:lnSpc>
                          <a:spcPct val="107000"/>
                        </a:lnSpc>
                        <a:spcAft>
                          <a:spcPts val="0"/>
                        </a:spcAft>
                      </a:pPr>
                      <a:r>
                        <a:rPr lang="es-ES" sz="1300">
                          <a:effectLst/>
                        </a:rPr>
                        <a:t>INCIDENCIAS Y COINCIDENCIAS</a:t>
                      </a:r>
                      <a:endParaRPr lang="es-ES" sz="1000">
                        <a:effectLst/>
                        <a:latin typeface="Calibri" panose="020F0502020204030204" pitchFamily="34" charset="0"/>
                        <a:ea typeface="Calibri" panose="020F0502020204030204" pitchFamily="34" charset="0"/>
                        <a:cs typeface="Times New Roman" panose="02020603050405020304" pitchFamily="18" charset="0"/>
                      </a:endParaRPr>
                    </a:p>
                  </a:txBody>
                  <a:tcPr marL="62248" marR="62248" marT="0" marB="0"/>
                </a:tc>
                <a:extLst>
                  <a:ext uri="{0D108BD9-81ED-4DB2-BD59-A6C34878D82A}">
                    <a16:rowId xmlns:a16="http://schemas.microsoft.com/office/drawing/2014/main" val="10001"/>
                  </a:ext>
                </a:extLst>
              </a:tr>
              <a:tr h="235610">
                <a:tc>
                  <a:txBody>
                    <a:bodyPr/>
                    <a:lstStyle/>
                    <a:p>
                      <a:pPr>
                        <a:lnSpc>
                          <a:spcPct val="107000"/>
                        </a:lnSpc>
                        <a:spcAft>
                          <a:spcPts val="0"/>
                        </a:spcAft>
                      </a:pPr>
                      <a:r>
                        <a:rPr lang="es-ES" sz="1300" dirty="0">
                          <a:solidFill>
                            <a:schemeClr val="tx1"/>
                          </a:solidFill>
                          <a:effectLst/>
                        </a:rPr>
                        <a:t>11.30-12.30</a:t>
                      </a:r>
                      <a:endParaRPr lang="es-E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248" marR="62248" marT="0" marB="0" anchor="ctr">
                    <a:solidFill>
                      <a:schemeClr val="accent4">
                        <a:lumMod val="60000"/>
                        <a:lumOff val="40000"/>
                      </a:schemeClr>
                    </a:solidFill>
                  </a:tcPr>
                </a:tc>
                <a:tc>
                  <a:txBody>
                    <a:bodyPr/>
                    <a:lstStyle/>
                    <a:p>
                      <a:pPr>
                        <a:lnSpc>
                          <a:spcPct val="107000"/>
                        </a:lnSpc>
                        <a:spcAft>
                          <a:spcPts val="0"/>
                        </a:spcAft>
                      </a:pPr>
                      <a:r>
                        <a:rPr lang="es-ES" sz="1300">
                          <a:effectLst/>
                        </a:rPr>
                        <a:t>DESCANSO</a:t>
                      </a:r>
                      <a:endParaRPr lang="es-ES" sz="1000">
                        <a:effectLst/>
                        <a:latin typeface="Calibri" panose="020F0502020204030204" pitchFamily="34" charset="0"/>
                        <a:ea typeface="Calibri" panose="020F0502020204030204" pitchFamily="34" charset="0"/>
                        <a:cs typeface="Times New Roman" panose="02020603050405020304" pitchFamily="18" charset="0"/>
                      </a:endParaRPr>
                    </a:p>
                  </a:txBody>
                  <a:tcPr marL="62248" marR="62248" marT="0" marB="0"/>
                </a:tc>
                <a:tc>
                  <a:txBody>
                    <a:bodyPr/>
                    <a:lstStyle/>
                    <a:p>
                      <a:pPr>
                        <a:lnSpc>
                          <a:spcPct val="107000"/>
                        </a:lnSpc>
                        <a:spcAft>
                          <a:spcPts val="0"/>
                        </a:spcAft>
                      </a:pPr>
                      <a:r>
                        <a:rPr lang="es-ES" sz="1300">
                          <a:effectLst/>
                        </a:rPr>
                        <a:t>DESCANSO</a:t>
                      </a:r>
                      <a:endParaRPr lang="es-ES" sz="1000">
                        <a:effectLst/>
                        <a:latin typeface="Calibri" panose="020F0502020204030204" pitchFamily="34" charset="0"/>
                        <a:ea typeface="Calibri" panose="020F0502020204030204" pitchFamily="34" charset="0"/>
                        <a:cs typeface="Times New Roman" panose="02020603050405020304" pitchFamily="18" charset="0"/>
                      </a:endParaRPr>
                    </a:p>
                  </a:txBody>
                  <a:tcPr marL="62248" marR="62248" marT="0" marB="0"/>
                </a:tc>
                <a:tc>
                  <a:txBody>
                    <a:bodyPr/>
                    <a:lstStyle/>
                    <a:p>
                      <a:pPr>
                        <a:lnSpc>
                          <a:spcPct val="107000"/>
                        </a:lnSpc>
                        <a:spcAft>
                          <a:spcPts val="0"/>
                        </a:spcAft>
                      </a:pPr>
                      <a:r>
                        <a:rPr lang="es-ES" sz="1300">
                          <a:effectLst/>
                        </a:rPr>
                        <a:t>DESCANSO</a:t>
                      </a:r>
                      <a:endParaRPr lang="es-ES" sz="1000">
                        <a:effectLst/>
                        <a:latin typeface="Calibri" panose="020F0502020204030204" pitchFamily="34" charset="0"/>
                        <a:ea typeface="Calibri" panose="020F0502020204030204" pitchFamily="34" charset="0"/>
                        <a:cs typeface="Times New Roman" panose="02020603050405020304" pitchFamily="18" charset="0"/>
                      </a:endParaRPr>
                    </a:p>
                  </a:txBody>
                  <a:tcPr marL="62248" marR="62248" marT="0" marB="0"/>
                </a:tc>
                <a:tc>
                  <a:txBody>
                    <a:bodyPr/>
                    <a:lstStyle/>
                    <a:p>
                      <a:pPr>
                        <a:lnSpc>
                          <a:spcPct val="107000"/>
                        </a:lnSpc>
                        <a:spcAft>
                          <a:spcPts val="0"/>
                        </a:spcAft>
                      </a:pPr>
                      <a:r>
                        <a:rPr lang="es-ES" sz="1300">
                          <a:effectLst/>
                        </a:rPr>
                        <a:t>DESCANSO</a:t>
                      </a:r>
                      <a:endParaRPr lang="es-ES" sz="1000">
                        <a:effectLst/>
                        <a:latin typeface="Calibri" panose="020F0502020204030204" pitchFamily="34" charset="0"/>
                        <a:ea typeface="Calibri" panose="020F0502020204030204" pitchFamily="34" charset="0"/>
                        <a:cs typeface="Times New Roman" panose="02020603050405020304" pitchFamily="18" charset="0"/>
                      </a:endParaRPr>
                    </a:p>
                  </a:txBody>
                  <a:tcPr marL="62248" marR="62248" marT="0" marB="0"/>
                </a:tc>
                <a:extLst>
                  <a:ext uri="{0D108BD9-81ED-4DB2-BD59-A6C34878D82A}">
                    <a16:rowId xmlns:a16="http://schemas.microsoft.com/office/drawing/2014/main" val="10002"/>
                  </a:ext>
                </a:extLst>
              </a:tr>
              <a:tr h="1435424">
                <a:tc>
                  <a:txBody>
                    <a:bodyPr/>
                    <a:lstStyle/>
                    <a:p>
                      <a:pPr>
                        <a:lnSpc>
                          <a:spcPct val="107000"/>
                        </a:lnSpc>
                        <a:spcAft>
                          <a:spcPts val="0"/>
                        </a:spcAft>
                      </a:pPr>
                      <a:r>
                        <a:rPr lang="es-ES" sz="1300" dirty="0">
                          <a:solidFill>
                            <a:schemeClr val="tx1"/>
                          </a:solidFill>
                          <a:effectLst/>
                        </a:rPr>
                        <a:t>12.30-14.00</a:t>
                      </a:r>
                      <a:endParaRPr lang="es-E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248" marR="62248" marT="0" marB="0" anchor="ctr">
                    <a:solidFill>
                      <a:schemeClr val="accent4">
                        <a:lumMod val="60000"/>
                        <a:lumOff val="40000"/>
                      </a:schemeClr>
                    </a:solidFill>
                  </a:tcPr>
                </a:tc>
                <a:tc>
                  <a:txBody>
                    <a:bodyPr/>
                    <a:lstStyle/>
                    <a:p>
                      <a:pPr>
                        <a:lnSpc>
                          <a:spcPct val="107000"/>
                        </a:lnSpc>
                        <a:spcAft>
                          <a:spcPts val="0"/>
                        </a:spcAft>
                      </a:pPr>
                      <a:r>
                        <a:rPr lang="es-ES" sz="1300">
                          <a:effectLst/>
                        </a:rPr>
                        <a:t>2º. Ejercicio troncal general común</a:t>
                      </a:r>
                      <a:endParaRPr lang="es-ES" sz="1000">
                        <a:effectLst/>
                      </a:endParaRPr>
                    </a:p>
                    <a:p>
                      <a:pPr>
                        <a:lnSpc>
                          <a:spcPct val="107000"/>
                        </a:lnSpc>
                        <a:spcAft>
                          <a:spcPts val="0"/>
                        </a:spcAft>
                      </a:pPr>
                      <a:r>
                        <a:rPr lang="es-ES" sz="1300">
                          <a:effectLst/>
                        </a:rPr>
                        <a:t>HISTORIA DE ESPAÑA</a:t>
                      </a:r>
                      <a:endParaRPr lang="es-ES" sz="1000">
                        <a:effectLst/>
                      </a:endParaRPr>
                    </a:p>
                    <a:p>
                      <a:pPr>
                        <a:lnSpc>
                          <a:spcPct val="107000"/>
                        </a:lnSpc>
                        <a:spcAft>
                          <a:spcPts val="0"/>
                        </a:spcAft>
                      </a:pPr>
                      <a:r>
                        <a:rPr lang="es-ES" sz="1300">
                          <a:effectLst/>
                        </a:rPr>
                        <a:t> </a:t>
                      </a:r>
                      <a:endParaRPr lang="es-ES" sz="1000">
                        <a:effectLst/>
                        <a:latin typeface="Calibri" panose="020F0502020204030204" pitchFamily="34" charset="0"/>
                        <a:ea typeface="Calibri" panose="020F0502020204030204" pitchFamily="34" charset="0"/>
                        <a:cs typeface="Times New Roman" panose="02020603050405020304" pitchFamily="18" charset="0"/>
                      </a:endParaRPr>
                    </a:p>
                  </a:txBody>
                  <a:tcPr marL="62248" marR="62248" marT="0" marB="0"/>
                </a:tc>
                <a:tc>
                  <a:txBody>
                    <a:bodyPr/>
                    <a:lstStyle/>
                    <a:p>
                      <a:pPr>
                        <a:lnSpc>
                          <a:spcPct val="107000"/>
                        </a:lnSpc>
                        <a:spcAft>
                          <a:spcPts val="0"/>
                        </a:spcAft>
                      </a:pPr>
                      <a:r>
                        <a:rPr lang="es-ES" sz="1300">
                          <a:effectLst/>
                        </a:rPr>
                        <a:t>Materias troncales de opción</a:t>
                      </a:r>
                      <a:endParaRPr lang="es-ES" sz="1000">
                        <a:effectLst/>
                      </a:endParaRPr>
                    </a:p>
                    <a:p>
                      <a:pPr>
                        <a:lnSpc>
                          <a:spcPct val="107000"/>
                        </a:lnSpc>
                        <a:spcAft>
                          <a:spcPts val="0"/>
                        </a:spcAft>
                      </a:pPr>
                      <a:r>
                        <a:rPr lang="es-ES" sz="1300">
                          <a:effectLst/>
                        </a:rPr>
                        <a:t>FISICA</a:t>
                      </a:r>
                      <a:endParaRPr lang="es-ES" sz="1000">
                        <a:effectLst/>
                      </a:endParaRPr>
                    </a:p>
                    <a:p>
                      <a:pPr>
                        <a:lnSpc>
                          <a:spcPct val="107000"/>
                        </a:lnSpc>
                        <a:spcAft>
                          <a:spcPts val="0"/>
                        </a:spcAft>
                      </a:pPr>
                      <a:r>
                        <a:rPr lang="es-ES" sz="1300">
                          <a:effectLst/>
                        </a:rPr>
                        <a:t>GEOGRAFIA</a:t>
                      </a:r>
                      <a:endParaRPr lang="es-ES" sz="1000">
                        <a:effectLst/>
                      </a:endParaRPr>
                    </a:p>
                    <a:p>
                      <a:pPr>
                        <a:lnSpc>
                          <a:spcPct val="107000"/>
                        </a:lnSpc>
                        <a:spcAft>
                          <a:spcPts val="0"/>
                        </a:spcAft>
                      </a:pPr>
                      <a:r>
                        <a:rPr lang="es-ES" sz="1300">
                          <a:effectLst/>
                        </a:rPr>
                        <a:t>CULTURA AUDIOVISUAL II</a:t>
                      </a:r>
                      <a:endParaRPr lang="es-ES" sz="1000">
                        <a:effectLst/>
                        <a:latin typeface="Calibri" panose="020F0502020204030204" pitchFamily="34" charset="0"/>
                        <a:ea typeface="Calibri" panose="020F0502020204030204" pitchFamily="34" charset="0"/>
                        <a:cs typeface="Times New Roman" panose="02020603050405020304" pitchFamily="18" charset="0"/>
                      </a:endParaRPr>
                    </a:p>
                  </a:txBody>
                  <a:tcPr marL="62248" marR="62248" marT="0" marB="0"/>
                </a:tc>
                <a:tc>
                  <a:txBody>
                    <a:bodyPr/>
                    <a:lstStyle/>
                    <a:p>
                      <a:pPr>
                        <a:lnSpc>
                          <a:spcPct val="107000"/>
                        </a:lnSpc>
                        <a:spcAft>
                          <a:spcPts val="0"/>
                        </a:spcAft>
                      </a:pPr>
                      <a:r>
                        <a:rPr lang="es-ES" sz="1300">
                          <a:effectLst/>
                        </a:rPr>
                        <a:t>Materias troncales de opción</a:t>
                      </a:r>
                      <a:endParaRPr lang="es-ES" sz="1000">
                        <a:effectLst/>
                      </a:endParaRPr>
                    </a:p>
                    <a:p>
                      <a:pPr>
                        <a:lnSpc>
                          <a:spcPct val="107000"/>
                        </a:lnSpc>
                        <a:spcAft>
                          <a:spcPts val="0"/>
                        </a:spcAft>
                      </a:pPr>
                      <a:r>
                        <a:rPr lang="es-ES" sz="1300">
                          <a:effectLst/>
                        </a:rPr>
                        <a:t>BIOLOGÍA</a:t>
                      </a:r>
                      <a:endParaRPr lang="es-ES" sz="1000">
                        <a:effectLst/>
                      </a:endParaRPr>
                    </a:p>
                    <a:p>
                      <a:pPr>
                        <a:lnSpc>
                          <a:spcPct val="107000"/>
                        </a:lnSpc>
                        <a:spcAft>
                          <a:spcPts val="0"/>
                        </a:spcAft>
                      </a:pPr>
                      <a:r>
                        <a:rPr lang="es-ES" sz="1300">
                          <a:effectLst/>
                        </a:rPr>
                        <a:t>Hª ARTE</a:t>
                      </a:r>
                      <a:endParaRPr lang="es-ES" sz="1000">
                        <a:effectLst/>
                        <a:latin typeface="Calibri" panose="020F0502020204030204" pitchFamily="34" charset="0"/>
                        <a:ea typeface="Calibri" panose="020F0502020204030204" pitchFamily="34" charset="0"/>
                        <a:cs typeface="Times New Roman" panose="02020603050405020304" pitchFamily="18" charset="0"/>
                      </a:endParaRPr>
                    </a:p>
                  </a:txBody>
                  <a:tcPr marL="62248" marR="62248" marT="0" marB="0"/>
                </a:tc>
                <a:tc>
                  <a:txBody>
                    <a:bodyPr/>
                    <a:lstStyle/>
                    <a:p>
                      <a:pPr>
                        <a:lnSpc>
                          <a:spcPct val="107000"/>
                        </a:lnSpc>
                        <a:spcAft>
                          <a:spcPts val="0"/>
                        </a:spcAft>
                      </a:pPr>
                      <a:r>
                        <a:rPr lang="es-ES" sz="1300">
                          <a:effectLst/>
                        </a:rPr>
                        <a:t>INCIDENCIAS Y COINCIDENCIAS</a:t>
                      </a:r>
                      <a:endParaRPr lang="es-ES" sz="1000">
                        <a:effectLst/>
                        <a:latin typeface="Calibri" panose="020F0502020204030204" pitchFamily="34" charset="0"/>
                        <a:ea typeface="Calibri" panose="020F0502020204030204" pitchFamily="34" charset="0"/>
                        <a:cs typeface="Times New Roman" panose="02020603050405020304" pitchFamily="18" charset="0"/>
                      </a:endParaRPr>
                    </a:p>
                  </a:txBody>
                  <a:tcPr marL="62248" marR="62248" marT="0" marB="0"/>
                </a:tc>
                <a:extLst>
                  <a:ext uri="{0D108BD9-81ED-4DB2-BD59-A6C34878D82A}">
                    <a16:rowId xmlns:a16="http://schemas.microsoft.com/office/drawing/2014/main" val="10003"/>
                  </a:ext>
                </a:extLst>
              </a:tr>
              <a:tr h="235610">
                <a:tc>
                  <a:txBody>
                    <a:bodyPr/>
                    <a:lstStyle/>
                    <a:p>
                      <a:pPr>
                        <a:lnSpc>
                          <a:spcPct val="107000"/>
                        </a:lnSpc>
                        <a:spcAft>
                          <a:spcPts val="0"/>
                        </a:spcAft>
                      </a:pPr>
                      <a:r>
                        <a:rPr lang="es-ES" sz="1300" dirty="0">
                          <a:solidFill>
                            <a:schemeClr val="tx1"/>
                          </a:solidFill>
                          <a:effectLst/>
                        </a:rPr>
                        <a:t>14.00-16.00</a:t>
                      </a:r>
                      <a:endParaRPr lang="es-E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248" marR="62248" marT="0" marB="0" anchor="ctr">
                    <a:solidFill>
                      <a:schemeClr val="accent4">
                        <a:lumMod val="60000"/>
                        <a:lumOff val="40000"/>
                      </a:schemeClr>
                    </a:solidFill>
                  </a:tcPr>
                </a:tc>
                <a:tc>
                  <a:txBody>
                    <a:bodyPr/>
                    <a:lstStyle/>
                    <a:p>
                      <a:pPr>
                        <a:lnSpc>
                          <a:spcPct val="107000"/>
                        </a:lnSpc>
                        <a:spcAft>
                          <a:spcPts val="0"/>
                        </a:spcAft>
                      </a:pPr>
                      <a:r>
                        <a:rPr lang="es-ES" sz="1300">
                          <a:effectLst/>
                        </a:rPr>
                        <a:t>DESCANSO</a:t>
                      </a:r>
                      <a:endParaRPr lang="es-ES" sz="1000">
                        <a:effectLst/>
                        <a:latin typeface="Calibri" panose="020F0502020204030204" pitchFamily="34" charset="0"/>
                        <a:ea typeface="Calibri" panose="020F0502020204030204" pitchFamily="34" charset="0"/>
                        <a:cs typeface="Times New Roman" panose="02020603050405020304" pitchFamily="18" charset="0"/>
                      </a:endParaRPr>
                    </a:p>
                  </a:txBody>
                  <a:tcPr marL="62248" marR="62248" marT="0" marB="0"/>
                </a:tc>
                <a:tc>
                  <a:txBody>
                    <a:bodyPr/>
                    <a:lstStyle/>
                    <a:p>
                      <a:pPr>
                        <a:lnSpc>
                          <a:spcPct val="107000"/>
                        </a:lnSpc>
                        <a:spcAft>
                          <a:spcPts val="0"/>
                        </a:spcAft>
                      </a:pPr>
                      <a:r>
                        <a:rPr lang="es-ES" sz="1300">
                          <a:effectLst/>
                        </a:rPr>
                        <a:t>DESCANSO</a:t>
                      </a:r>
                      <a:endParaRPr lang="es-ES" sz="1000">
                        <a:effectLst/>
                        <a:latin typeface="Calibri" panose="020F0502020204030204" pitchFamily="34" charset="0"/>
                        <a:ea typeface="Calibri" panose="020F0502020204030204" pitchFamily="34" charset="0"/>
                        <a:cs typeface="Times New Roman" panose="02020603050405020304" pitchFamily="18" charset="0"/>
                      </a:endParaRPr>
                    </a:p>
                  </a:txBody>
                  <a:tcPr marL="62248" marR="62248" marT="0" marB="0"/>
                </a:tc>
                <a:tc>
                  <a:txBody>
                    <a:bodyPr/>
                    <a:lstStyle/>
                    <a:p>
                      <a:pPr>
                        <a:lnSpc>
                          <a:spcPct val="107000"/>
                        </a:lnSpc>
                        <a:spcAft>
                          <a:spcPts val="0"/>
                        </a:spcAft>
                      </a:pPr>
                      <a:r>
                        <a:rPr lang="es-ES" sz="1300">
                          <a:effectLst/>
                        </a:rPr>
                        <a:t>DESCANSO</a:t>
                      </a:r>
                      <a:endParaRPr lang="es-ES" sz="1000">
                        <a:effectLst/>
                        <a:latin typeface="Calibri" panose="020F0502020204030204" pitchFamily="34" charset="0"/>
                        <a:ea typeface="Calibri" panose="020F0502020204030204" pitchFamily="34" charset="0"/>
                        <a:cs typeface="Times New Roman" panose="02020603050405020304" pitchFamily="18" charset="0"/>
                      </a:endParaRPr>
                    </a:p>
                  </a:txBody>
                  <a:tcPr marL="62248" marR="62248" marT="0" marB="0"/>
                </a:tc>
                <a:tc>
                  <a:txBody>
                    <a:bodyPr/>
                    <a:lstStyle/>
                    <a:p>
                      <a:pPr>
                        <a:lnSpc>
                          <a:spcPct val="107000"/>
                        </a:lnSpc>
                        <a:spcAft>
                          <a:spcPts val="0"/>
                        </a:spcAft>
                      </a:pPr>
                      <a:r>
                        <a:rPr lang="es-ES" sz="1300">
                          <a:effectLst/>
                        </a:rPr>
                        <a:t>DESCANSO</a:t>
                      </a:r>
                      <a:endParaRPr lang="es-ES" sz="1000">
                        <a:effectLst/>
                        <a:latin typeface="Calibri" panose="020F0502020204030204" pitchFamily="34" charset="0"/>
                        <a:ea typeface="Calibri" panose="020F0502020204030204" pitchFamily="34" charset="0"/>
                        <a:cs typeface="Times New Roman" panose="02020603050405020304" pitchFamily="18" charset="0"/>
                      </a:endParaRPr>
                    </a:p>
                  </a:txBody>
                  <a:tcPr marL="62248" marR="62248" marT="0" marB="0"/>
                </a:tc>
                <a:extLst>
                  <a:ext uri="{0D108BD9-81ED-4DB2-BD59-A6C34878D82A}">
                    <a16:rowId xmlns:a16="http://schemas.microsoft.com/office/drawing/2014/main" val="10004"/>
                  </a:ext>
                </a:extLst>
              </a:tr>
              <a:tr h="1194406">
                <a:tc>
                  <a:txBody>
                    <a:bodyPr/>
                    <a:lstStyle/>
                    <a:p>
                      <a:pPr>
                        <a:lnSpc>
                          <a:spcPct val="107000"/>
                        </a:lnSpc>
                        <a:spcAft>
                          <a:spcPts val="0"/>
                        </a:spcAft>
                      </a:pPr>
                      <a:r>
                        <a:rPr lang="es-ES" sz="1300" dirty="0">
                          <a:solidFill>
                            <a:schemeClr val="tx1"/>
                          </a:solidFill>
                          <a:effectLst/>
                        </a:rPr>
                        <a:t>16.00-17.30</a:t>
                      </a:r>
                      <a:endParaRPr lang="es-E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248" marR="62248" marT="0" marB="0" anchor="ctr">
                    <a:solidFill>
                      <a:schemeClr val="accent4">
                        <a:lumMod val="60000"/>
                        <a:lumOff val="40000"/>
                      </a:schemeClr>
                    </a:solidFill>
                  </a:tcPr>
                </a:tc>
                <a:tc>
                  <a:txBody>
                    <a:bodyPr/>
                    <a:lstStyle/>
                    <a:p>
                      <a:pPr>
                        <a:lnSpc>
                          <a:spcPct val="107000"/>
                        </a:lnSpc>
                        <a:spcAft>
                          <a:spcPts val="0"/>
                        </a:spcAft>
                      </a:pPr>
                      <a:r>
                        <a:rPr lang="es-ES" sz="1300">
                          <a:effectLst/>
                        </a:rPr>
                        <a:t>3er. Ejercicio troncal general común</a:t>
                      </a:r>
                      <a:endParaRPr lang="es-ES" sz="1000">
                        <a:effectLst/>
                      </a:endParaRPr>
                    </a:p>
                    <a:p>
                      <a:pPr>
                        <a:lnSpc>
                          <a:spcPct val="107000"/>
                        </a:lnSpc>
                        <a:spcAft>
                          <a:spcPts val="0"/>
                        </a:spcAft>
                      </a:pPr>
                      <a:r>
                        <a:rPr lang="es-ES" sz="1300">
                          <a:effectLst/>
                        </a:rPr>
                        <a:t>PRIMERA LENGUA EXTRANJERA</a:t>
                      </a:r>
                      <a:endParaRPr lang="es-ES" sz="1000">
                        <a:effectLst/>
                        <a:latin typeface="Calibri" panose="020F0502020204030204" pitchFamily="34" charset="0"/>
                        <a:ea typeface="Calibri" panose="020F0502020204030204" pitchFamily="34" charset="0"/>
                        <a:cs typeface="Times New Roman" panose="02020603050405020304" pitchFamily="18" charset="0"/>
                      </a:endParaRPr>
                    </a:p>
                  </a:txBody>
                  <a:tcPr marL="62248" marR="62248" marT="0" marB="0"/>
                </a:tc>
                <a:tc>
                  <a:txBody>
                    <a:bodyPr/>
                    <a:lstStyle/>
                    <a:p>
                      <a:pPr>
                        <a:lnSpc>
                          <a:spcPct val="107000"/>
                        </a:lnSpc>
                        <a:spcAft>
                          <a:spcPts val="0"/>
                        </a:spcAft>
                      </a:pPr>
                      <a:r>
                        <a:rPr lang="es-ES" sz="1300">
                          <a:effectLst/>
                        </a:rPr>
                        <a:t>Materias troncales de opción</a:t>
                      </a:r>
                      <a:endParaRPr lang="es-ES" sz="1000">
                        <a:effectLst/>
                      </a:endParaRPr>
                    </a:p>
                    <a:p>
                      <a:pPr>
                        <a:lnSpc>
                          <a:spcPct val="107000"/>
                        </a:lnSpc>
                        <a:spcAft>
                          <a:spcPts val="0"/>
                        </a:spcAft>
                      </a:pPr>
                      <a:r>
                        <a:rPr lang="es-ES" sz="1300">
                          <a:effectLst/>
                        </a:rPr>
                        <a:t>Hª FILOSOFIA</a:t>
                      </a:r>
                      <a:endParaRPr lang="es-ES" sz="1000">
                        <a:effectLst/>
                      </a:endParaRPr>
                    </a:p>
                    <a:p>
                      <a:pPr>
                        <a:lnSpc>
                          <a:spcPct val="107000"/>
                        </a:lnSpc>
                        <a:spcAft>
                          <a:spcPts val="0"/>
                        </a:spcAft>
                      </a:pPr>
                      <a:r>
                        <a:rPr lang="es-ES" sz="1300">
                          <a:effectLst/>
                        </a:rPr>
                        <a:t>DIBUJO TECN II</a:t>
                      </a:r>
                      <a:endParaRPr lang="es-ES" sz="1000">
                        <a:effectLst/>
                      </a:endParaRPr>
                    </a:p>
                    <a:p>
                      <a:pPr>
                        <a:lnSpc>
                          <a:spcPct val="107000"/>
                        </a:lnSpc>
                        <a:spcAft>
                          <a:spcPts val="0"/>
                        </a:spcAft>
                      </a:pPr>
                      <a:r>
                        <a:rPr lang="es-ES" sz="1300">
                          <a:effectLst/>
                        </a:rPr>
                        <a:t>ARTES ESCÉNICAS</a:t>
                      </a:r>
                      <a:endParaRPr lang="es-ES" sz="1000">
                        <a:effectLst/>
                        <a:latin typeface="Calibri" panose="020F0502020204030204" pitchFamily="34" charset="0"/>
                        <a:ea typeface="Calibri" panose="020F0502020204030204" pitchFamily="34" charset="0"/>
                        <a:cs typeface="Times New Roman" panose="02020603050405020304" pitchFamily="18" charset="0"/>
                      </a:endParaRPr>
                    </a:p>
                  </a:txBody>
                  <a:tcPr marL="62248" marR="62248" marT="0" marB="0"/>
                </a:tc>
                <a:tc>
                  <a:txBody>
                    <a:bodyPr/>
                    <a:lstStyle/>
                    <a:p>
                      <a:pPr>
                        <a:lnSpc>
                          <a:spcPct val="107000"/>
                        </a:lnSpc>
                        <a:spcAft>
                          <a:spcPts val="0"/>
                        </a:spcAft>
                      </a:pPr>
                      <a:r>
                        <a:rPr lang="es-ES" sz="1300">
                          <a:effectLst/>
                        </a:rPr>
                        <a:t>Materias troncales de opción</a:t>
                      </a:r>
                      <a:endParaRPr lang="es-ES" sz="1000">
                        <a:effectLst/>
                      </a:endParaRPr>
                    </a:p>
                    <a:p>
                      <a:pPr>
                        <a:lnSpc>
                          <a:spcPct val="107000"/>
                        </a:lnSpc>
                        <a:spcAft>
                          <a:spcPts val="0"/>
                        </a:spcAft>
                      </a:pPr>
                      <a:r>
                        <a:rPr lang="es-ES" sz="1300">
                          <a:effectLst/>
                        </a:rPr>
                        <a:t>GEOLOGÍA</a:t>
                      </a:r>
                      <a:endParaRPr lang="es-ES" sz="1000">
                        <a:effectLst/>
                      </a:endParaRPr>
                    </a:p>
                    <a:p>
                      <a:pPr>
                        <a:lnSpc>
                          <a:spcPct val="107000"/>
                        </a:lnSpc>
                        <a:spcAft>
                          <a:spcPts val="0"/>
                        </a:spcAft>
                      </a:pPr>
                      <a:r>
                        <a:rPr lang="es-ES" sz="1300">
                          <a:effectLst/>
                        </a:rPr>
                        <a:t>ECONOMIA DE LA EMPRESA</a:t>
                      </a:r>
                      <a:endParaRPr lang="es-ES" sz="1000">
                        <a:effectLst/>
                        <a:latin typeface="Calibri" panose="020F0502020204030204" pitchFamily="34" charset="0"/>
                        <a:ea typeface="Calibri" panose="020F0502020204030204" pitchFamily="34" charset="0"/>
                        <a:cs typeface="Times New Roman" panose="02020603050405020304" pitchFamily="18" charset="0"/>
                      </a:endParaRPr>
                    </a:p>
                  </a:txBody>
                  <a:tcPr marL="62248" marR="62248" marT="0" marB="0"/>
                </a:tc>
                <a:tc>
                  <a:txBody>
                    <a:bodyPr/>
                    <a:lstStyle/>
                    <a:p>
                      <a:pPr>
                        <a:lnSpc>
                          <a:spcPct val="107000"/>
                        </a:lnSpc>
                        <a:spcAft>
                          <a:spcPts val="0"/>
                        </a:spcAft>
                      </a:pPr>
                      <a:r>
                        <a:rPr lang="es-ES" sz="1300" dirty="0">
                          <a:effectLst/>
                        </a:rPr>
                        <a:t>INCIDENCIAS Y COINCIDENCIAS</a:t>
                      </a:r>
                      <a:endParaRPr lang="es-E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248" marR="62248"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02773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068121" y="321972"/>
            <a:ext cx="9007710" cy="4739425"/>
          </a:xfrm>
          <a:prstGeom prst="rect">
            <a:avLst/>
          </a:prstGeom>
          <a:solidFill>
            <a:schemeClr val="accent4">
              <a:lumMod val="20000"/>
              <a:lumOff val="8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b="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CARACTERÍSTICAS</a:t>
            </a:r>
          </a:p>
          <a:p>
            <a:pPr marL="285750" lvl="0" indent="-285750">
              <a:buFont typeface="Arial" panose="020B0604020202020204" pitchFamily="34" charset="0"/>
              <a:buChar char="•"/>
            </a:pPr>
            <a:r>
              <a:rPr lang="es-ES"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La prueba no será necesaria para obtener el título de Bachiller, sino que únicamente se tendrá en cuenta para el acceso a la universidad y versará exclusivamente sobre las materias generales cursadas del bloque de las </a:t>
            </a:r>
            <a:r>
              <a:rPr lang="es-ES" b="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asignaturas troncales </a:t>
            </a:r>
            <a:r>
              <a:rPr lang="es-ES"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de segundo curso. </a:t>
            </a:r>
          </a:p>
          <a:p>
            <a:pPr marL="285750" lvl="0" indent="-285750">
              <a:buFont typeface="Arial" panose="020B0604020202020204" pitchFamily="34" charset="0"/>
              <a:buChar char="•"/>
            </a:pPr>
            <a:r>
              <a:rPr lang="es-ES_tradnl"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Duración de cada examen 90 minutos.</a:t>
            </a:r>
            <a:endParaRPr lang="es-ES"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lvl="0" indent="-285750">
              <a:buFont typeface="Arial" panose="020B0604020202020204" pitchFamily="34" charset="0"/>
              <a:buChar char="•"/>
            </a:pPr>
            <a:r>
              <a:rPr lang="es-ES_tradnl"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Cada prueba constará de un mínimo de 2  y un máximo de 15 preguntas.</a:t>
            </a:r>
            <a:endParaRPr lang="es-ES"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lvl="0" indent="-285750">
              <a:buFont typeface="Arial" panose="020B0604020202020204" pitchFamily="34" charset="0"/>
              <a:buChar char="•"/>
            </a:pPr>
            <a:r>
              <a:rPr lang="es-ES_tradnl"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Tipos de preguntas: abiertas, </a:t>
            </a:r>
            <a:r>
              <a:rPr lang="es-ES_tradnl" dirty="0" err="1">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semiabiertas</a:t>
            </a:r>
            <a:r>
              <a:rPr lang="es-ES_tradnl"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 y de opción múltiple. </a:t>
            </a:r>
            <a:endParaRPr lang="es-ES"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lvl="0" indent="-285750">
              <a:buFont typeface="Arial" panose="020B0604020202020204" pitchFamily="34" charset="0"/>
              <a:buChar char="•"/>
            </a:pPr>
            <a:r>
              <a:rPr lang="es-ES_tradnl"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Se utilizará, al menos, un estándar de aprendizaje de cada uno de los bloques de contenidos, o agrupaciones de los mismos. (ver BOE, Orden ECD/1941/2016, de 22 de diciembre )</a:t>
            </a:r>
          </a:p>
          <a:p>
            <a:pPr marL="285750" lvl="0" indent="-285750">
              <a:buFont typeface="Arial" panose="020B0604020202020204" pitchFamily="34" charset="0"/>
              <a:buChar char="•"/>
            </a:pPr>
            <a:r>
              <a:rPr lang="es-ES_tradnl"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2 convocatorias: junio y septiembre (antes del 15)</a:t>
            </a:r>
          </a:p>
          <a:p>
            <a:pPr marL="285750" indent="-285750">
              <a:buFont typeface="Arial" panose="020B0604020202020204" pitchFamily="34" charset="0"/>
              <a:buChar char="•"/>
            </a:pPr>
            <a:r>
              <a:rPr lang="es-ES_tradnl"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Información </a:t>
            </a:r>
            <a:r>
              <a:rPr lang="es-ES" altLang="es-ES" dirty="0">
                <a:solidFill>
                  <a:schemeClr val="tx1"/>
                </a:solidFill>
                <a:latin typeface="Arial" panose="020B0604020202020204" pitchFamily="34" charset="0"/>
                <a:hlinkClick r:id="rId2"/>
              </a:rPr>
              <a:t>http://www.uah.es/es/admision-y-ayudas/grados/pruebas-de-acceso/selectividad/coordinacion-pau/</a:t>
            </a:r>
            <a:endParaRPr lang="es-ES" altLang="es-ES" sz="4000" dirty="0">
              <a:solidFill>
                <a:schemeClr val="tx1"/>
              </a:solidFill>
              <a:latin typeface="Arial" panose="020B0604020202020204" pitchFamily="34" charset="0"/>
            </a:endParaRPr>
          </a:p>
          <a:p>
            <a:pPr algn="ctr"/>
            <a:endParaRPr lang="es-ES_tradnl" b="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algn="ctr"/>
            <a:endParaRPr lang="es-ES" b="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3" name="Picture 2" descr="LogoHipatia"/>
          <p:cNvPicPr>
            <a:picLocks noChangeAspect="1" noChangeArrowheads="1"/>
          </p:cNvPicPr>
          <p:nvPr/>
        </p:nvPicPr>
        <p:blipFill>
          <a:blip r:embed="rId3" cstate="print"/>
          <a:srcRect/>
          <a:stretch>
            <a:fillRect/>
          </a:stretch>
        </p:blipFill>
        <p:spPr bwMode="auto">
          <a:xfrm>
            <a:off x="-1" y="-1"/>
            <a:ext cx="1540829" cy="1125415"/>
          </a:xfrm>
          <a:prstGeom prst="rect">
            <a:avLst/>
          </a:prstGeom>
          <a:noFill/>
        </p:spPr>
      </p:pic>
    </p:spTree>
    <p:extLst>
      <p:ext uri="{BB962C8B-B14F-4D97-AF65-F5344CB8AC3E}">
        <p14:creationId xmlns:p14="http://schemas.microsoft.com/office/powerpoint/2010/main" val="35180262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1676400" y="1844824"/>
            <a:ext cx="8915400" cy="3108176"/>
          </a:xfrm>
          <a:prstGeom prst="rect">
            <a:avLst/>
          </a:prstGeom>
        </p:spPr>
        <p:txBody>
          <a:bodyPr>
            <a:normAutofit/>
          </a:bodyPr>
          <a:lstStyle/>
          <a:p>
            <a:pPr algn="ctr">
              <a:spcBef>
                <a:spcPts val="3125"/>
              </a:spcBef>
            </a:pPr>
            <a:r>
              <a:rPr lang="es-ES" altLang="es-ES" sz="4800" b="1" dirty="0">
                <a:solidFill>
                  <a:srgbClr val="784700"/>
                </a:solidFill>
              </a:rPr>
              <a:t>3. ORIENTACIÓN. ¿Y después de bachillerato qué?</a:t>
            </a:r>
          </a:p>
        </p:txBody>
      </p:sp>
      <p:pic>
        <p:nvPicPr>
          <p:cNvPr id="3" name="Picture 2" descr="LogoHipatia"/>
          <p:cNvPicPr>
            <a:picLocks noChangeAspect="1" noChangeArrowheads="1"/>
          </p:cNvPicPr>
          <p:nvPr/>
        </p:nvPicPr>
        <p:blipFill>
          <a:blip r:embed="rId2" cstate="print"/>
          <a:srcRect/>
          <a:stretch>
            <a:fillRect/>
          </a:stretch>
        </p:blipFill>
        <p:spPr bwMode="auto">
          <a:xfrm>
            <a:off x="-1" y="-1"/>
            <a:ext cx="1540829" cy="1125415"/>
          </a:xfrm>
          <a:prstGeom prst="rect">
            <a:avLst/>
          </a:prstGeom>
          <a:noFill/>
        </p:spPr>
      </p:pic>
    </p:spTree>
    <p:extLst>
      <p:ext uri="{BB962C8B-B14F-4D97-AF65-F5344CB8AC3E}">
        <p14:creationId xmlns:p14="http://schemas.microsoft.com/office/powerpoint/2010/main" val="40510634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nvGraphicFramePr>
        <p:xfrm>
          <a:off x="2809876" y="6143625"/>
          <a:ext cx="2663825" cy="595884"/>
        </p:xfrm>
        <a:graphic>
          <a:graphicData uri="http://schemas.openxmlformats.org/drawingml/2006/table">
            <a:tbl>
              <a:tblPr/>
              <a:tblGrid>
                <a:gridCol w="785679">
                  <a:extLst>
                    <a:ext uri="{9D8B030D-6E8A-4147-A177-3AD203B41FA5}">
                      <a16:colId xmlns:a16="http://schemas.microsoft.com/office/drawing/2014/main" val="20000"/>
                    </a:ext>
                  </a:extLst>
                </a:gridCol>
                <a:gridCol w="1878146">
                  <a:extLst>
                    <a:ext uri="{9D8B030D-6E8A-4147-A177-3AD203B41FA5}">
                      <a16:colId xmlns:a16="http://schemas.microsoft.com/office/drawing/2014/main" val="20001"/>
                    </a:ext>
                  </a:extLst>
                </a:gridCol>
              </a:tblGrid>
              <a:tr h="210110">
                <a:tc rowSpan="3">
                  <a:txBody>
                    <a:bodyPr/>
                    <a:lstStyle/>
                    <a:p>
                      <a:pPr>
                        <a:lnSpc>
                          <a:spcPct val="115000"/>
                        </a:lnSpc>
                        <a:spcAft>
                          <a:spcPts val="0"/>
                        </a:spcAft>
                      </a:pPr>
                      <a:r>
                        <a:rPr lang="es-ES" sz="1100" b="1" baseline="0" dirty="0">
                          <a:latin typeface="Calibri"/>
                          <a:ea typeface="Calibri"/>
                          <a:cs typeface="Times New Roman"/>
                        </a:rPr>
                        <a:t>          </a:t>
                      </a:r>
                      <a:r>
                        <a:rPr lang="es-ES" sz="1100" b="1" dirty="0">
                          <a:latin typeface="Calibri"/>
                          <a:ea typeface="Calibri"/>
                          <a:cs typeface="Times New Roman"/>
                        </a:rPr>
                        <a:t>INFANTIL</a:t>
                      </a:r>
                    </a:p>
                    <a:p>
                      <a:pPr>
                        <a:lnSpc>
                          <a:spcPct val="115000"/>
                        </a:lnSpc>
                        <a:spcAft>
                          <a:spcPts val="0"/>
                        </a:spcAft>
                      </a:pPr>
                      <a:r>
                        <a:rPr lang="es-ES" sz="1100" b="1" dirty="0">
                          <a:latin typeface="Calibri"/>
                          <a:ea typeface="Calibri"/>
                          <a:cs typeface="Times New Roman"/>
                        </a:rPr>
                        <a:t>0-3</a:t>
                      </a:r>
                      <a:r>
                        <a:rPr lang="es-ES" sz="1100" b="1" baseline="0" dirty="0">
                          <a:latin typeface="Calibri"/>
                          <a:ea typeface="Calibri"/>
                          <a:cs typeface="Times New Roman"/>
                        </a:rPr>
                        <a:t> años</a:t>
                      </a:r>
                      <a:endParaRPr lang="es-ES" sz="1100" b="1" dirty="0">
                        <a:latin typeface="Calibri"/>
                        <a:ea typeface="Calibri"/>
                        <a:cs typeface="Times New Roman"/>
                      </a:endParaRPr>
                    </a:p>
                  </a:txBody>
                  <a:tcPr marL="68568" marR="685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alpha val="46000"/>
                      </a:srgbClr>
                    </a:solidFill>
                  </a:tcPr>
                </a:tc>
                <a:tc>
                  <a:txBody>
                    <a:bodyPr/>
                    <a:lstStyle/>
                    <a:p>
                      <a:pPr>
                        <a:lnSpc>
                          <a:spcPct val="115000"/>
                        </a:lnSpc>
                        <a:spcAft>
                          <a:spcPts val="0"/>
                        </a:spcAft>
                      </a:pPr>
                      <a:r>
                        <a:rPr lang="es-ES" sz="1200" b="1" dirty="0">
                          <a:latin typeface="Calibri"/>
                          <a:ea typeface="Calibri"/>
                          <a:cs typeface="Times New Roman"/>
                        </a:rPr>
                        <a:t> </a:t>
                      </a:r>
                      <a:r>
                        <a:rPr lang="es-ES" sz="1100" b="1" dirty="0">
                          <a:latin typeface="Calibri"/>
                          <a:ea typeface="Calibri"/>
                          <a:cs typeface="Times New Roman"/>
                        </a:rPr>
                        <a:t>3º</a:t>
                      </a:r>
                    </a:p>
                  </a:txBody>
                  <a:tcPr marL="68568" marR="685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alpha val="46000"/>
                      </a:srgbClr>
                    </a:solidFill>
                  </a:tcPr>
                </a:tc>
                <a:extLst>
                  <a:ext uri="{0D108BD9-81ED-4DB2-BD59-A6C34878D82A}">
                    <a16:rowId xmlns:a16="http://schemas.microsoft.com/office/drawing/2014/main" val="10000"/>
                  </a:ext>
                </a:extLst>
              </a:tr>
              <a:tr h="192601">
                <a:tc vMerge="1">
                  <a:txBody>
                    <a:bodyPr/>
                    <a:lstStyle/>
                    <a:p>
                      <a:endParaRPr lang="es-ES"/>
                    </a:p>
                  </a:txBody>
                  <a:tcPr/>
                </a:tc>
                <a:tc>
                  <a:txBody>
                    <a:bodyPr/>
                    <a:lstStyle/>
                    <a:p>
                      <a:pPr>
                        <a:lnSpc>
                          <a:spcPct val="115000"/>
                        </a:lnSpc>
                        <a:spcAft>
                          <a:spcPts val="0"/>
                        </a:spcAft>
                      </a:pPr>
                      <a:r>
                        <a:rPr lang="es-ES" sz="1100" b="1" dirty="0">
                          <a:latin typeface="Calibri"/>
                          <a:ea typeface="Calibri"/>
                          <a:cs typeface="Times New Roman"/>
                        </a:rPr>
                        <a:t> 2º</a:t>
                      </a:r>
                    </a:p>
                  </a:txBody>
                  <a:tcPr marL="68568" marR="685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alpha val="46000"/>
                      </a:srgbClr>
                    </a:solidFill>
                  </a:tcPr>
                </a:tc>
                <a:extLst>
                  <a:ext uri="{0D108BD9-81ED-4DB2-BD59-A6C34878D82A}">
                    <a16:rowId xmlns:a16="http://schemas.microsoft.com/office/drawing/2014/main" val="10001"/>
                  </a:ext>
                </a:extLst>
              </a:tr>
              <a:tr h="192601">
                <a:tc vMerge="1">
                  <a:txBody>
                    <a:bodyPr/>
                    <a:lstStyle/>
                    <a:p>
                      <a:endParaRPr lang="es-ES"/>
                    </a:p>
                  </a:txBody>
                  <a:tcPr/>
                </a:tc>
                <a:tc>
                  <a:txBody>
                    <a:bodyPr/>
                    <a:lstStyle/>
                    <a:p>
                      <a:pPr>
                        <a:lnSpc>
                          <a:spcPct val="115000"/>
                        </a:lnSpc>
                        <a:spcAft>
                          <a:spcPts val="0"/>
                        </a:spcAft>
                      </a:pPr>
                      <a:r>
                        <a:rPr lang="es-ES" sz="1100" b="1" dirty="0">
                          <a:latin typeface="Calibri"/>
                          <a:ea typeface="Calibri"/>
                          <a:cs typeface="Times New Roman"/>
                        </a:rPr>
                        <a:t> 1º</a:t>
                      </a:r>
                    </a:p>
                  </a:txBody>
                  <a:tcPr marL="68568" marR="685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alpha val="46000"/>
                      </a:srgbClr>
                    </a:solidFill>
                  </a:tcPr>
                </a:tc>
                <a:extLst>
                  <a:ext uri="{0D108BD9-81ED-4DB2-BD59-A6C34878D82A}">
                    <a16:rowId xmlns:a16="http://schemas.microsoft.com/office/drawing/2014/main" val="10002"/>
                  </a:ext>
                </a:extLst>
              </a:tr>
            </a:tbl>
          </a:graphicData>
        </a:graphic>
      </p:graphicFrame>
      <p:graphicFrame>
        <p:nvGraphicFramePr>
          <p:cNvPr id="3" name="2 Tabla"/>
          <p:cNvGraphicFramePr>
            <a:graphicFrameLocks noGrp="1"/>
          </p:cNvGraphicFramePr>
          <p:nvPr/>
        </p:nvGraphicFramePr>
        <p:xfrm>
          <a:off x="2809876" y="5429250"/>
          <a:ext cx="2663825" cy="630936"/>
        </p:xfrm>
        <a:graphic>
          <a:graphicData uri="http://schemas.openxmlformats.org/drawingml/2006/table">
            <a:tbl>
              <a:tblPr/>
              <a:tblGrid>
                <a:gridCol w="785679">
                  <a:extLst>
                    <a:ext uri="{9D8B030D-6E8A-4147-A177-3AD203B41FA5}">
                      <a16:colId xmlns:a16="http://schemas.microsoft.com/office/drawing/2014/main" val="20000"/>
                    </a:ext>
                  </a:extLst>
                </a:gridCol>
                <a:gridCol w="1878146">
                  <a:extLst>
                    <a:ext uri="{9D8B030D-6E8A-4147-A177-3AD203B41FA5}">
                      <a16:colId xmlns:a16="http://schemas.microsoft.com/office/drawing/2014/main" val="20001"/>
                    </a:ext>
                  </a:extLst>
                </a:gridCol>
              </a:tblGrid>
              <a:tr h="245093">
                <a:tc rowSpan="3">
                  <a:txBody>
                    <a:bodyPr/>
                    <a:lstStyle/>
                    <a:p>
                      <a:pPr>
                        <a:lnSpc>
                          <a:spcPct val="115000"/>
                        </a:lnSpc>
                        <a:spcAft>
                          <a:spcPts val="0"/>
                        </a:spcAft>
                      </a:pPr>
                      <a:endParaRPr lang="es-ES" sz="1100" b="1" dirty="0">
                        <a:latin typeface="Calibri"/>
                        <a:ea typeface="Calibri"/>
                        <a:cs typeface="Times New Roman"/>
                      </a:endParaRPr>
                    </a:p>
                    <a:p>
                      <a:pPr>
                        <a:lnSpc>
                          <a:spcPct val="115000"/>
                        </a:lnSpc>
                        <a:spcAft>
                          <a:spcPts val="0"/>
                        </a:spcAft>
                      </a:pPr>
                      <a:r>
                        <a:rPr lang="es-ES" sz="1100" b="1" dirty="0">
                          <a:latin typeface="Calibri"/>
                          <a:ea typeface="Calibri"/>
                          <a:cs typeface="Times New Roman"/>
                        </a:rPr>
                        <a:t>INFANTIL</a:t>
                      </a:r>
                    </a:p>
                    <a:p>
                      <a:pPr>
                        <a:lnSpc>
                          <a:spcPct val="115000"/>
                        </a:lnSpc>
                        <a:spcAft>
                          <a:spcPts val="0"/>
                        </a:spcAft>
                      </a:pPr>
                      <a:r>
                        <a:rPr lang="es-ES" sz="1100" b="1" dirty="0">
                          <a:latin typeface="Calibri"/>
                          <a:ea typeface="Calibri"/>
                          <a:cs typeface="Times New Roman"/>
                        </a:rPr>
                        <a:t>3-6</a:t>
                      </a:r>
                      <a:r>
                        <a:rPr lang="es-ES" sz="1100" b="1" baseline="0" dirty="0">
                          <a:latin typeface="Calibri"/>
                          <a:ea typeface="Calibri"/>
                          <a:cs typeface="Times New Roman"/>
                        </a:rPr>
                        <a:t> años</a:t>
                      </a:r>
                      <a:endParaRPr lang="es-ES" sz="1100" b="1" dirty="0">
                        <a:latin typeface="Calibri"/>
                        <a:ea typeface="Calibri"/>
                        <a:cs typeface="Times New Roman"/>
                      </a:endParaRPr>
                    </a:p>
                  </a:txBody>
                  <a:tcPr marL="68568" marR="685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alpha val="46000"/>
                      </a:srgbClr>
                    </a:solidFill>
                  </a:tcPr>
                </a:tc>
                <a:tc>
                  <a:txBody>
                    <a:bodyPr/>
                    <a:lstStyle/>
                    <a:p>
                      <a:pPr>
                        <a:lnSpc>
                          <a:spcPct val="115000"/>
                        </a:lnSpc>
                        <a:spcAft>
                          <a:spcPts val="0"/>
                        </a:spcAft>
                      </a:pPr>
                      <a:r>
                        <a:rPr lang="es-ES" sz="1400" b="1" dirty="0">
                          <a:latin typeface="Calibri"/>
                          <a:ea typeface="Calibri"/>
                          <a:cs typeface="Times New Roman"/>
                        </a:rPr>
                        <a:t> </a:t>
                      </a:r>
                      <a:r>
                        <a:rPr lang="es-ES" sz="1100" b="1" dirty="0">
                          <a:latin typeface="Calibri"/>
                          <a:ea typeface="Calibri"/>
                          <a:cs typeface="Times New Roman"/>
                        </a:rPr>
                        <a:t>3º</a:t>
                      </a:r>
                    </a:p>
                  </a:txBody>
                  <a:tcPr marL="68568" marR="685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alpha val="46000"/>
                      </a:srgbClr>
                    </a:solidFill>
                  </a:tcPr>
                </a:tc>
                <a:extLst>
                  <a:ext uri="{0D108BD9-81ED-4DB2-BD59-A6C34878D82A}">
                    <a16:rowId xmlns:a16="http://schemas.microsoft.com/office/drawing/2014/main" val="10000"/>
                  </a:ext>
                </a:extLst>
              </a:tr>
              <a:tr h="192573">
                <a:tc vMerge="1">
                  <a:txBody>
                    <a:bodyPr/>
                    <a:lstStyle/>
                    <a:p>
                      <a:endParaRPr lang="es-ES"/>
                    </a:p>
                  </a:txBody>
                  <a:tcPr/>
                </a:tc>
                <a:tc>
                  <a:txBody>
                    <a:bodyPr/>
                    <a:lstStyle/>
                    <a:p>
                      <a:pPr>
                        <a:lnSpc>
                          <a:spcPct val="115000"/>
                        </a:lnSpc>
                        <a:spcAft>
                          <a:spcPts val="0"/>
                        </a:spcAft>
                      </a:pPr>
                      <a:r>
                        <a:rPr lang="es-ES" sz="1100" b="1" dirty="0">
                          <a:latin typeface="Calibri"/>
                          <a:ea typeface="Calibri"/>
                          <a:cs typeface="Times New Roman"/>
                        </a:rPr>
                        <a:t> 2º</a:t>
                      </a:r>
                    </a:p>
                  </a:txBody>
                  <a:tcPr marL="68568" marR="685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alpha val="46000"/>
                      </a:srgbClr>
                    </a:solidFill>
                  </a:tcPr>
                </a:tc>
                <a:extLst>
                  <a:ext uri="{0D108BD9-81ED-4DB2-BD59-A6C34878D82A}">
                    <a16:rowId xmlns:a16="http://schemas.microsoft.com/office/drawing/2014/main" val="10001"/>
                  </a:ext>
                </a:extLst>
              </a:tr>
              <a:tr h="192573">
                <a:tc vMerge="1">
                  <a:txBody>
                    <a:bodyPr/>
                    <a:lstStyle/>
                    <a:p>
                      <a:endParaRPr lang="es-ES"/>
                    </a:p>
                  </a:txBody>
                  <a:tcPr/>
                </a:tc>
                <a:tc>
                  <a:txBody>
                    <a:bodyPr/>
                    <a:lstStyle/>
                    <a:p>
                      <a:pPr>
                        <a:lnSpc>
                          <a:spcPct val="115000"/>
                        </a:lnSpc>
                        <a:spcAft>
                          <a:spcPts val="0"/>
                        </a:spcAft>
                      </a:pPr>
                      <a:r>
                        <a:rPr lang="es-ES" sz="1100" b="1" dirty="0">
                          <a:latin typeface="Calibri"/>
                          <a:ea typeface="Calibri"/>
                          <a:cs typeface="Times New Roman"/>
                        </a:rPr>
                        <a:t> 1º</a:t>
                      </a:r>
                    </a:p>
                  </a:txBody>
                  <a:tcPr marL="68568" marR="685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alpha val="46000"/>
                      </a:srgbClr>
                    </a:solidFill>
                  </a:tcPr>
                </a:tc>
                <a:extLst>
                  <a:ext uri="{0D108BD9-81ED-4DB2-BD59-A6C34878D82A}">
                    <a16:rowId xmlns:a16="http://schemas.microsoft.com/office/drawing/2014/main" val="10002"/>
                  </a:ext>
                </a:extLst>
              </a:tr>
            </a:tbl>
          </a:graphicData>
        </a:graphic>
      </p:graphicFrame>
      <p:graphicFrame>
        <p:nvGraphicFramePr>
          <p:cNvPr id="4" name="3 Tabla"/>
          <p:cNvGraphicFramePr>
            <a:graphicFrameLocks noGrp="1"/>
          </p:cNvGraphicFramePr>
          <p:nvPr/>
        </p:nvGraphicFramePr>
        <p:xfrm>
          <a:off x="2809876" y="3929064"/>
          <a:ext cx="2663825" cy="1454151"/>
        </p:xfrm>
        <a:graphic>
          <a:graphicData uri="http://schemas.openxmlformats.org/drawingml/2006/table">
            <a:tbl>
              <a:tblPr/>
              <a:tblGrid>
                <a:gridCol w="785679">
                  <a:extLst>
                    <a:ext uri="{9D8B030D-6E8A-4147-A177-3AD203B41FA5}">
                      <a16:colId xmlns:a16="http://schemas.microsoft.com/office/drawing/2014/main" val="20000"/>
                    </a:ext>
                  </a:extLst>
                </a:gridCol>
                <a:gridCol w="1878146">
                  <a:extLst>
                    <a:ext uri="{9D8B030D-6E8A-4147-A177-3AD203B41FA5}">
                      <a16:colId xmlns:a16="http://schemas.microsoft.com/office/drawing/2014/main" val="20001"/>
                    </a:ext>
                  </a:extLst>
                </a:gridCol>
              </a:tblGrid>
              <a:tr h="180195">
                <a:tc rowSpan="8">
                  <a:txBody>
                    <a:bodyPr/>
                    <a:lstStyle/>
                    <a:p>
                      <a:pPr>
                        <a:lnSpc>
                          <a:spcPct val="115000"/>
                        </a:lnSpc>
                        <a:spcAft>
                          <a:spcPts val="0"/>
                        </a:spcAft>
                      </a:pPr>
                      <a:endParaRPr lang="es-ES" sz="1100" b="1" dirty="0">
                        <a:latin typeface="Calibri"/>
                        <a:ea typeface="Calibri"/>
                        <a:cs typeface="Times New Roman"/>
                      </a:endParaRPr>
                    </a:p>
                    <a:p>
                      <a:pPr>
                        <a:lnSpc>
                          <a:spcPct val="115000"/>
                        </a:lnSpc>
                        <a:spcAft>
                          <a:spcPts val="0"/>
                        </a:spcAft>
                      </a:pPr>
                      <a:endParaRPr lang="es-ES" sz="1100" b="1" dirty="0">
                        <a:latin typeface="Calibri"/>
                        <a:ea typeface="Calibri"/>
                        <a:cs typeface="Times New Roman"/>
                      </a:endParaRPr>
                    </a:p>
                    <a:p>
                      <a:pPr>
                        <a:lnSpc>
                          <a:spcPct val="115000"/>
                        </a:lnSpc>
                        <a:spcAft>
                          <a:spcPts val="0"/>
                        </a:spcAft>
                      </a:pPr>
                      <a:endParaRPr lang="es-ES" sz="1100" b="1" dirty="0">
                        <a:latin typeface="Calibri"/>
                        <a:ea typeface="Calibri"/>
                        <a:cs typeface="Times New Roman"/>
                      </a:endParaRPr>
                    </a:p>
                    <a:p>
                      <a:pPr>
                        <a:lnSpc>
                          <a:spcPct val="115000"/>
                        </a:lnSpc>
                        <a:spcAft>
                          <a:spcPts val="0"/>
                        </a:spcAft>
                      </a:pPr>
                      <a:r>
                        <a:rPr lang="es-ES" sz="1100" b="1" dirty="0">
                          <a:latin typeface="Calibri"/>
                          <a:ea typeface="Calibri"/>
                          <a:cs typeface="Times New Roman"/>
                        </a:rPr>
                        <a:t> PRIMARIA</a:t>
                      </a:r>
                    </a:p>
                    <a:p>
                      <a:pPr>
                        <a:lnSpc>
                          <a:spcPct val="115000"/>
                        </a:lnSpc>
                        <a:spcAft>
                          <a:spcPts val="0"/>
                        </a:spcAft>
                      </a:pPr>
                      <a:r>
                        <a:rPr lang="es-ES" sz="1100" b="1" dirty="0">
                          <a:latin typeface="Calibri"/>
                          <a:ea typeface="Calibri"/>
                          <a:cs typeface="Times New Roman"/>
                        </a:rPr>
                        <a:t>  6-12</a:t>
                      </a:r>
                      <a:r>
                        <a:rPr lang="es-ES" sz="1100" b="1" baseline="0" dirty="0">
                          <a:latin typeface="Calibri"/>
                          <a:ea typeface="Calibri"/>
                          <a:cs typeface="Times New Roman"/>
                        </a:rPr>
                        <a:t> años</a:t>
                      </a:r>
                      <a:endParaRPr lang="es-ES" sz="1100" b="1" dirty="0">
                        <a:latin typeface="Calibri"/>
                        <a:ea typeface="Calibri"/>
                        <a:cs typeface="Times New Roman"/>
                      </a:endParaRPr>
                    </a:p>
                  </a:txBody>
                  <a:tcPr marL="68568" marR="685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alpha val="46000"/>
                      </a:srgbClr>
                    </a:solidFill>
                  </a:tcPr>
                </a:tc>
                <a:tc>
                  <a:txBody>
                    <a:bodyPr/>
                    <a:lstStyle/>
                    <a:p>
                      <a:r>
                        <a:rPr lang="es-ES" sz="1100" dirty="0"/>
                        <a:t>Prueba final</a:t>
                      </a:r>
                    </a:p>
                  </a:txBody>
                  <a:tcPr marL="68568" marR="685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alpha val="46000"/>
                      </a:srgbClr>
                    </a:solidFill>
                  </a:tcPr>
                </a:tc>
                <a:extLst>
                  <a:ext uri="{0D108BD9-81ED-4DB2-BD59-A6C34878D82A}">
                    <a16:rowId xmlns:a16="http://schemas.microsoft.com/office/drawing/2014/main" val="10000"/>
                  </a:ext>
                </a:extLst>
              </a:tr>
              <a:tr h="192786">
                <a:tc vMerge="1">
                  <a:txBody>
                    <a:bodyPr/>
                    <a:lstStyle/>
                    <a:p>
                      <a:endParaRPr lang="es-ES"/>
                    </a:p>
                  </a:txBody>
                  <a:tcPr/>
                </a:tc>
                <a:tc>
                  <a:txBody>
                    <a:bodyPr/>
                    <a:lstStyle/>
                    <a:p>
                      <a:pPr>
                        <a:lnSpc>
                          <a:spcPct val="115000"/>
                        </a:lnSpc>
                        <a:spcAft>
                          <a:spcPts val="0"/>
                        </a:spcAft>
                      </a:pPr>
                      <a:r>
                        <a:rPr lang="es-ES" sz="1100" b="1" dirty="0">
                          <a:latin typeface="Calibri"/>
                          <a:ea typeface="Calibri"/>
                          <a:cs typeface="Times New Roman"/>
                        </a:rPr>
                        <a:t>6º</a:t>
                      </a:r>
                    </a:p>
                  </a:txBody>
                  <a:tcPr marL="68568" marR="685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alpha val="46000"/>
                      </a:srgbClr>
                    </a:solidFill>
                  </a:tcPr>
                </a:tc>
                <a:extLst>
                  <a:ext uri="{0D108BD9-81ED-4DB2-BD59-A6C34878D82A}">
                    <a16:rowId xmlns:a16="http://schemas.microsoft.com/office/drawing/2014/main" val="10001"/>
                  </a:ext>
                </a:extLst>
              </a:tr>
              <a:tr h="180195">
                <a:tc vMerge="1">
                  <a:txBody>
                    <a:bodyPr/>
                    <a:lstStyle/>
                    <a:p>
                      <a:endParaRPr lang="es-ES"/>
                    </a:p>
                  </a:txBody>
                  <a:tcPr/>
                </a:tc>
                <a:tc>
                  <a:txBody>
                    <a:bodyPr/>
                    <a:lstStyle/>
                    <a:p>
                      <a:r>
                        <a:rPr lang="es-ES" sz="1100" b="1" dirty="0"/>
                        <a:t>5º</a:t>
                      </a:r>
                    </a:p>
                  </a:txBody>
                  <a:tcPr marL="68568" marR="685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alpha val="46000"/>
                      </a:srgbClr>
                    </a:solidFill>
                  </a:tcPr>
                </a:tc>
                <a:extLst>
                  <a:ext uri="{0D108BD9-81ED-4DB2-BD59-A6C34878D82A}">
                    <a16:rowId xmlns:a16="http://schemas.microsoft.com/office/drawing/2014/main" val="10002"/>
                  </a:ext>
                </a:extLst>
              </a:tr>
              <a:tr h="180195">
                <a:tc vMerge="1">
                  <a:txBody>
                    <a:bodyPr/>
                    <a:lstStyle/>
                    <a:p>
                      <a:endParaRPr lang="es-ES"/>
                    </a:p>
                  </a:txBody>
                  <a:tcPr/>
                </a:tc>
                <a:tc>
                  <a:txBody>
                    <a:bodyPr/>
                    <a:lstStyle/>
                    <a:p>
                      <a:r>
                        <a:rPr lang="es-ES" sz="1100" b="1" dirty="0"/>
                        <a:t>4º</a:t>
                      </a:r>
                    </a:p>
                  </a:txBody>
                  <a:tcPr marL="68568" marR="685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alpha val="46000"/>
                      </a:srgbClr>
                    </a:solidFill>
                  </a:tcPr>
                </a:tc>
                <a:extLst>
                  <a:ext uri="{0D108BD9-81ED-4DB2-BD59-A6C34878D82A}">
                    <a16:rowId xmlns:a16="http://schemas.microsoft.com/office/drawing/2014/main" val="10003"/>
                  </a:ext>
                </a:extLst>
              </a:tr>
              <a:tr h="180195">
                <a:tc vMerge="1">
                  <a:txBody>
                    <a:bodyPr/>
                    <a:lstStyle/>
                    <a:p>
                      <a:endParaRPr lang="es-ES"/>
                    </a:p>
                  </a:txBody>
                  <a:tcPr/>
                </a:tc>
                <a:tc>
                  <a:txBody>
                    <a:bodyPr/>
                    <a:lstStyle/>
                    <a:p>
                      <a:r>
                        <a:rPr lang="es-ES" sz="1100" dirty="0">
                          <a:solidFill>
                            <a:schemeClr val="tx1"/>
                          </a:solidFill>
                        </a:rPr>
                        <a:t>                   Prueba </a:t>
                      </a:r>
                      <a:r>
                        <a:rPr lang="es-ES" sz="1100" baseline="0" dirty="0">
                          <a:solidFill>
                            <a:schemeClr val="tx1"/>
                          </a:solidFill>
                        </a:rPr>
                        <a:t> </a:t>
                      </a:r>
                      <a:r>
                        <a:rPr lang="es-ES" sz="1100" dirty="0">
                          <a:solidFill>
                            <a:schemeClr val="tx1"/>
                          </a:solidFill>
                        </a:rPr>
                        <a:t>3º primaria</a:t>
                      </a:r>
                    </a:p>
                  </a:txBody>
                  <a:tcPr marL="68568" marR="685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alpha val="46000"/>
                      </a:srgbClr>
                    </a:solidFill>
                  </a:tcPr>
                </a:tc>
                <a:extLst>
                  <a:ext uri="{0D108BD9-81ED-4DB2-BD59-A6C34878D82A}">
                    <a16:rowId xmlns:a16="http://schemas.microsoft.com/office/drawing/2014/main" val="10004"/>
                  </a:ext>
                </a:extLst>
              </a:tr>
              <a:tr h="180195">
                <a:tc vMerge="1">
                  <a:txBody>
                    <a:bodyPr/>
                    <a:lstStyle/>
                    <a:p>
                      <a:endParaRPr lang="es-ES"/>
                    </a:p>
                  </a:txBody>
                  <a:tcPr/>
                </a:tc>
                <a:tc>
                  <a:txBody>
                    <a:bodyPr/>
                    <a:lstStyle/>
                    <a:p>
                      <a:r>
                        <a:rPr lang="es-ES" sz="1100" b="1" dirty="0"/>
                        <a:t>3º</a:t>
                      </a:r>
                    </a:p>
                  </a:txBody>
                  <a:tcPr marL="68568" marR="685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alpha val="46000"/>
                      </a:srgbClr>
                    </a:solidFill>
                  </a:tcPr>
                </a:tc>
                <a:extLst>
                  <a:ext uri="{0D108BD9-81ED-4DB2-BD59-A6C34878D82A}">
                    <a16:rowId xmlns:a16="http://schemas.microsoft.com/office/drawing/2014/main" val="10005"/>
                  </a:ext>
                </a:extLst>
              </a:tr>
              <a:tr h="180195">
                <a:tc vMerge="1">
                  <a:txBody>
                    <a:bodyPr/>
                    <a:lstStyle/>
                    <a:p>
                      <a:endParaRPr lang="es-ES"/>
                    </a:p>
                  </a:txBody>
                  <a:tcPr/>
                </a:tc>
                <a:tc>
                  <a:txBody>
                    <a:bodyPr/>
                    <a:lstStyle/>
                    <a:p>
                      <a:r>
                        <a:rPr lang="es-ES" sz="1100" b="1" dirty="0"/>
                        <a:t>2º</a:t>
                      </a:r>
                    </a:p>
                  </a:txBody>
                  <a:tcPr marL="68568" marR="685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alpha val="46000"/>
                      </a:srgbClr>
                    </a:solidFill>
                  </a:tcPr>
                </a:tc>
                <a:extLst>
                  <a:ext uri="{0D108BD9-81ED-4DB2-BD59-A6C34878D82A}">
                    <a16:rowId xmlns:a16="http://schemas.microsoft.com/office/drawing/2014/main" val="10006"/>
                  </a:ext>
                </a:extLst>
              </a:tr>
              <a:tr h="180195">
                <a:tc vMerge="1">
                  <a:txBody>
                    <a:bodyPr/>
                    <a:lstStyle/>
                    <a:p>
                      <a:endParaRPr lang="es-ES"/>
                    </a:p>
                  </a:txBody>
                  <a:tcPr/>
                </a:tc>
                <a:tc>
                  <a:txBody>
                    <a:bodyPr/>
                    <a:lstStyle/>
                    <a:p>
                      <a:r>
                        <a:rPr lang="es-ES" sz="1100" b="1" dirty="0"/>
                        <a:t>1º</a:t>
                      </a:r>
                    </a:p>
                  </a:txBody>
                  <a:tcPr marL="68568" marR="685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alpha val="46000"/>
                      </a:srgbClr>
                    </a:solidFill>
                  </a:tcPr>
                </a:tc>
                <a:extLst>
                  <a:ext uri="{0D108BD9-81ED-4DB2-BD59-A6C34878D82A}">
                    <a16:rowId xmlns:a16="http://schemas.microsoft.com/office/drawing/2014/main" val="10007"/>
                  </a:ext>
                </a:extLst>
              </a:tr>
            </a:tbl>
          </a:graphicData>
        </a:graphic>
      </p:graphicFrame>
      <p:graphicFrame>
        <p:nvGraphicFramePr>
          <p:cNvPr id="5" name="4 Tabla"/>
          <p:cNvGraphicFramePr>
            <a:graphicFrameLocks noGrp="1"/>
          </p:cNvGraphicFramePr>
          <p:nvPr/>
        </p:nvGraphicFramePr>
        <p:xfrm>
          <a:off x="2809876" y="3214688"/>
          <a:ext cx="2663825" cy="578358"/>
        </p:xfrm>
        <a:graphic>
          <a:graphicData uri="http://schemas.openxmlformats.org/drawingml/2006/table">
            <a:tbl>
              <a:tblPr/>
              <a:tblGrid>
                <a:gridCol w="785679">
                  <a:extLst>
                    <a:ext uri="{9D8B030D-6E8A-4147-A177-3AD203B41FA5}">
                      <a16:colId xmlns:a16="http://schemas.microsoft.com/office/drawing/2014/main" val="20000"/>
                    </a:ext>
                  </a:extLst>
                </a:gridCol>
                <a:gridCol w="1285657">
                  <a:extLst>
                    <a:ext uri="{9D8B030D-6E8A-4147-A177-3AD203B41FA5}">
                      <a16:colId xmlns:a16="http://schemas.microsoft.com/office/drawing/2014/main" val="20001"/>
                    </a:ext>
                  </a:extLst>
                </a:gridCol>
                <a:gridCol w="592489">
                  <a:extLst>
                    <a:ext uri="{9D8B030D-6E8A-4147-A177-3AD203B41FA5}">
                      <a16:colId xmlns:a16="http://schemas.microsoft.com/office/drawing/2014/main" val="20002"/>
                    </a:ext>
                  </a:extLst>
                </a:gridCol>
              </a:tblGrid>
              <a:tr h="192617">
                <a:tc rowSpan="3">
                  <a:txBody>
                    <a:bodyPr/>
                    <a:lstStyle/>
                    <a:p>
                      <a:pPr>
                        <a:lnSpc>
                          <a:spcPct val="115000"/>
                        </a:lnSpc>
                        <a:spcAft>
                          <a:spcPts val="0"/>
                        </a:spcAft>
                      </a:pPr>
                      <a:r>
                        <a:rPr lang="es-ES" sz="1100" b="1" dirty="0">
                          <a:latin typeface="Calibri"/>
                          <a:ea typeface="Calibri"/>
                          <a:cs typeface="Times New Roman"/>
                        </a:rPr>
                        <a:t>ESO</a:t>
                      </a:r>
                      <a:r>
                        <a:rPr lang="es-ES" sz="1100" b="1" baseline="0" dirty="0">
                          <a:latin typeface="Calibri"/>
                          <a:ea typeface="Calibri"/>
                          <a:cs typeface="Times New Roman"/>
                        </a:rPr>
                        <a:t> </a:t>
                      </a:r>
                    </a:p>
                    <a:p>
                      <a:pPr>
                        <a:lnSpc>
                          <a:spcPct val="115000"/>
                        </a:lnSpc>
                        <a:spcAft>
                          <a:spcPts val="0"/>
                        </a:spcAft>
                      </a:pPr>
                      <a:r>
                        <a:rPr lang="es-ES" sz="1100" b="1" baseline="0" dirty="0">
                          <a:latin typeface="Calibri"/>
                          <a:ea typeface="Calibri"/>
                          <a:cs typeface="Times New Roman"/>
                        </a:rPr>
                        <a:t>1er. ciclo</a:t>
                      </a:r>
                    </a:p>
                    <a:p>
                      <a:pPr>
                        <a:lnSpc>
                          <a:spcPct val="115000"/>
                        </a:lnSpc>
                        <a:spcAft>
                          <a:spcPts val="0"/>
                        </a:spcAft>
                      </a:pPr>
                      <a:r>
                        <a:rPr lang="es-ES" sz="1100" b="1" baseline="0" dirty="0">
                          <a:latin typeface="Calibri"/>
                          <a:ea typeface="Calibri"/>
                          <a:cs typeface="Times New Roman"/>
                        </a:rPr>
                        <a:t>13-15 años</a:t>
                      </a:r>
                    </a:p>
                  </a:txBody>
                  <a:tcPr marL="68568" marR="685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alpha val="46000"/>
                      </a:srgbClr>
                    </a:solidFill>
                  </a:tcPr>
                </a:tc>
                <a:tc>
                  <a:txBody>
                    <a:bodyPr/>
                    <a:lstStyle/>
                    <a:p>
                      <a:pPr>
                        <a:lnSpc>
                          <a:spcPct val="115000"/>
                        </a:lnSpc>
                        <a:spcAft>
                          <a:spcPts val="0"/>
                        </a:spcAft>
                      </a:pPr>
                      <a:r>
                        <a:rPr lang="es-ES" sz="1000" b="1" dirty="0">
                          <a:latin typeface="Calibri"/>
                          <a:ea typeface="Calibri"/>
                          <a:cs typeface="Times New Roman"/>
                        </a:rPr>
                        <a:t>programa mejora</a:t>
                      </a:r>
                    </a:p>
                  </a:txBody>
                  <a:tcPr marL="68568" marR="685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alpha val="46000"/>
                      </a:srgbClr>
                    </a:solidFill>
                  </a:tcPr>
                </a:tc>
                <a:tc>
                  <a:txBody>
                    <a:bodyPr/>
                    <a:lstStyle/>
                    <a:p>
                      <a:pPr>
                        <a:lnSpc>
                          <a:spcPct val="115000"/>
                        </a:lnSpc>
                        <a:spcAft>
                          <a:spcPts val="0"/>
                        </a:spcAft>
                      </a:pPr>
                      <a:r>
                        <a:rPr lang="es-ES" sz="1100" b="1" dirty="0">
                          <a:latin typeface="Calibri"/>
                          <a:ea typeface="Calibri"/>
                          <a:cs typeface="Times New Roman"/>
                        </a:rPr>
                        <a:t>3º</a:t>
                      </a:r>
                    </a:p>
                  </a:txBody>
                  <a:tcPr marL="68568" marR="685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alpha val="46000"/>
                      </a:srgbClr>
                    </a:solidFill>
                  </a:tcPr>
                </a:tc>
                <a:extLst>
                  <a:ext uri="{0D108BD9-81ED-4DB2-BD59-A6C34878D82A}">
                    <a16:rowId xmlns:a16="http://schemas.microsoft.com/office/drawing/2014/main" val="10000"/>
                  </a:ext>
                </a:extLst>
              </a:tr>
              <a:tr h="192617">
                <a:tc vMerge="1">
                  <a:txBody>
                    <a:bodyPr/>
                    <a:lstStyle/>
                    <a:p>
                      <a:endParaRPr lang="es-ES"/>
                    </a:p>
                  </a:txBody>
                  <a:tcPr/>
                </a:tc>
                <a:tc>
                  <a:txBody>
                    <a:bodyPr/>
                    <a:lstStyle/>
                    <a:p>
                      <a:pPr>
                        <a:lnSpc>
                          <a:spcPct val="115000"/>
                        </a:lnSpc>
                        <a:spcAft>
                          <a:spcPts val="0"/>
                        </a:spcAft>
                      </a:pPr>
                      <a:r>
                        <a:rPr lang="es-ES" sz="1000" b="1" dirty="0">
                          <a:latin typeface="+mn-lt"/>
                          <a:ea typeface="Calibri"/>
                          <a:cs typeface="Times New Roman"/>
                        </a:rPr>
                        <a:t>programa mejora</a:t>
                      </a:r>
                      <a:endParaRPr lang="es-ES" sz="1000" b="1" dirty="0">
                        <a:latin typeface="Calibri"/>
                        <a:ea typeface="Calibri"/>
                        <a:cs typeface="Times New Roman"/>
                      </a:endParaRPr>
                    </a:p>
                  </a:txBody>
                  <a:tcPr marL="68568" marR="685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alpha val="46000"/>
                      </a:srgbClr>
                    </a:solidFill>
                  </a:tcPr>
                </a:tc>
                <a:tc>
                  <a:txBody>
                    <a:bodyPr/>
                    <a:lstStyle/>
                    <a:p>
                      <a:pPr>
                        <a:lnSpc>
                          <a:spcPct val="115000"/>
                        </a:lnSpc>
                        <a:spcAft>
                          <a:spcPts val="0"/>
                        </a:spcAft>
                      </a:pPr>
                      <a:r>
                        <a:rPr lang="es-ES" sz="1100" b="1" dirty="0">
                          <a:latin typeface="Calibri"/>
                          <a:ea typeface="Calibri"/>
                          <a:cs typeface="Times New Roman"/>
                        </a:rPr>
                        <a:t>2º</a:t>
                      </a:r>
                    </a:p>
                  </a:txBody>
                  <a:tcPr marL="68568" marR="685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alpha val="46000"/>
                      </a:srgbClr>
                    </a:solidFill>
                  </a:tcPr>
                </a:tc>
                <a:extLst>
                  <a:ext uri="{0D108BD9-81ED-4DB2-BD59-A6C34878D82A}">
                    <a16:rowId xmlns:a16="http://schemas.microsoft.com/office/drawing/2014/main" val="10001"/>
                  </a:ext>
                </a:extLst>
              </a:tr>
              <a:tr h="192617">
                <a:tc vMerge="1">
                  <a:txBody>
                    <a:bodyPr/>
                    <a:lstStyle/>
                    <a:p>
                      <a:endParaRPr lang="es-ES"/>
                    </a:p>
                  </a:txBody>
                  <a:tcPr/>
                </a:tc>
                <a:tc gridSpan="2">
                  <a:txBody>
                    <a:bodyPr/>
                    <a:lstStyle/>
                    <a:p>
                      <a:pPr>
                        <a:lnSpc>
                          <a:spcPct val="115000"/>
                        </a:lnSpc>
                        <a:spcAft>
                          <a:spcPts val="0"/>
                        </a:spcAft>
                      </a:pPr>
                      <a:r>
                        <a:rPr lang="es-ES" sz="1100" b="1" dirty="0">
                          <a:latin typeface="Calibri"/>
                          <a:ea typeface="Calibri"/>
                          <a:cs typeface="Times New Roman"/>
                        </a:rPr>
                        <a:t>                      1º</a:t>
                      </a:r>
                    </a:p>
                  </a:txBody>
                  <a:tcPr marL="68568" marR="685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alpha val="46000"/>
                      </a:srgbClr>
                    </a:solidFill>
                  </a:tcPr>
                </a:tc>
                <a:tc hMerge="1">
                  <a:txBody>
                    <a:bodyPr/>
                    <a:lstStyle/>
                    <a:p>
                      <a:endParaRPr lang="es-ES"/>
                    </a:p>
                  </a:txBody>
                  <a:tcPr/>
                </a:tc>
                <a:extLst>
                  <a:ext uri="{0D108BD9-81ED-4DB2-BD59-A6C34878D82A}">
                    <a16:rowId xmlns:a16="http://schemas.microsoft.com/office/drawing/2014/main" val="10002"/>
                  </a:ext>
                </a:extLst>
              </a:tr>
            </a:tbl>
          </a:graphicData>
        </a:graphic>
      </p:graphicFrame>
      <p:graphicFrame>
        <p:nvGraphicFramePr>
          <p:cNvPr id="6" name="5 Tabla"/>
          <p:cNvGraphicFramePr>
            <a:graphicFrameLocks noGrp="1"/>
          </p:cNvGraphicFramePr>
          <p:nvPr>
            <p:extLst/>
          </p:nvPr>
        </p:nvGraphicFramePr>
        <p:xfrm>
          <a:off x="2809876" y="2428875"/>
          <a:ext cx="2663825" cy="719138"/>
        </p:xfrm>
        <a:graphic>
          <a:graphicData uri="http://schemas.openxmlformats.org/drawingml/2006/table">
            <a:tbl>
              <a:tblPr/>
              <a:tblGrid>
                <a:gridCol w="785679">
                  <a:extLst>
                    <a:ext uri="{9D8B030D-6E8A-4147-A177-3AD203B41FA5}">
                      <a16:colId xmlns:a16="http://schemas.microsoft.com/office/drawing/2014/main" val="20000"/>
                    </a:ext>
                  </a:extLst>
                </a:gridCol>
                <a:gridCol w="928530">
                  <a:extLst>
                    <a:ext uri="{9D8B030D-6E8A-4147-A177-3AD203B41FA5}">
                      <a16:colId xmlns:a16="http://schemas.microsoft.com/office/drawing/2014/main" val="20001"/>
                    </a:ext>
                  </a:extLst>
                </a:gridCol>
                <a:gridCol w="949616">
                  <a:extLst>
                    <a:ext uri="{9D8B030D-6E8A-4147-A177-3AD203B41FA5}">
                      <a16:colId xmlns:a16="http://schemas.microsoft.com/office/drawing/2014/main" val="20002"/>
                    </a:ext>
                  </a:extLst>
                </a:gridCol>
              </a:tblGrid>
              <a:tr h="719138">
                <a:tc>
                  <a:txBody>
                    <a:bodyPr/>
                    <a:lstStyle/>
                    <a:p>
                      <a:pPr>
                        <a:lnSpc>
                          <a:spcPct val="115000"/>
                        </a:lnSpc>
                        <a:spcAft>
                          <a:spcPts val="0"/>
                        </a:spcAft>
                      </a:pPr>
                      <a:r>
                        <a:rPr lang="es-ES" sz="1100" b="1" dirty="0">
                          <a:latin typeface="Calibri"/>
                          <a:ea typeface="Calibri"/>
                          <a:cs typeface="Times New Roman"/>
                        </a:rPr>
                        <a:t>ESO</a:t>
                      </a:r>
                      <a:r>
                        <a:rPr lang="es-ES" sz="1100" b="1" baseline="0" dirty="0">
                          <a:latin typeface="Calibri"/>
                          <a:ea typeface="Calibri"/>
                          <a:cs typeface="Times New Roman"/>
                        </a:rPr>
                        <a:t> </a:t>
                      </a:r>
                    </a:p>
                    <a:p>
                      <a:pPr>
                        <a:lnSpc>
                          <a:spcPct val="115000"/>
                        </a:lnSpc>
                        <a:spcAft>
                          <a:spcPts val="0"/>
                        </a:spcAft>
                      </a:pPr>
                      <a:r>
                        <a:rPr lang="es-ES" sz="1100" b="1" baseline="0" dirty="0">
                          <a:latin typeface="Calibri"/>
                          <a:ea typeface="Calibri"/>
                          <a:cs typeface="Times New Roman"/>
                        </a:rPr>
                        <a:t> 4º curso</a:t>
                      </a:r>
                    </a:p>
                    <a:p>
                      <a:pPr>
                        <a:lnSpc>
                          <a:spcPct val="115000"/>
                        </a:lnSpc>
                        <a:spcAft>
                          <a:spcPts val="0"/>
                        </a:spcAft>
                      </a:pPr>
                      <a:r>
                        <a:rPr lang="es-ES" sz="1100" b="1" baseline="0" dirty="0">
                          <a:latin typeface="Calibri"/>
                          <a:ea typeface="Calibri"/>
                          <a:cs typeface="Times New Roman"/>
                        </a:rPr>
                        <a:t>16 años</a:t>
                      </a:r>
                    </a:p>
                  </a:txBody>
                  <a:tcPr marL="68568" marR="685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alpha val="46000"/>
                      </a:srgbClr>
                    </a:solidFill>
                  </a:tcPr>
                </a:tc>
                <a:tc>
                  <a:txBody>
                    <a:bodyPr/>
                    <a:lstStyle/>
                    <a:p>
                      <a:pPr>
                        <a:lnSpc>
                          <a:spcPct val="115000"/>
                        </a:lnSpc>
                        <a:spcAft>
                          <a:spcPts val="0"/>
                        </a:spcAft>
                      </a:pPr>
                      <a:r>
                        <a:rPr lang="es-ES" sz="1000" b="1" dirty="0">
                          <a:latin typeface="+mn-lt"/>
                          <a:ea typeface="Calibri"/>
                          <a:cs typeface="Times New Roman"/>
                        </a:rPr>
                        <a:t> </a:t>
                      </a:r>
                      <a:endParaRPr lang="es-ES" sz="1000" b="1" dirty="0">
                        <a:latin typeface="Calibri"/>
                        <a:ea typeface="Calibri"/>
                        <a:cs typeface="Times New Roman"/>
                      </a:endParaRPr>
                    </a:p>
                    <a:p>
                      <a:pPr>
                        <a:lnSpc>
                          <a:spcPct val="115000"/>
                        </a:lnSpc>
                        <a:spcAft>
                          <a:spcPts val="0"/>
                        </a:spcAft>
                      </a:pPr>
                      <a:r>
                        <a:rPr lang="es-ES" sz="1000" b="1" dirty="0">
                          <a:latin typeface="Calibri"/>
                          <a:ea typeface="Calibri"/>
                          <a:cs typeface="Times New Roman"/>
                        </a:rPr>
                        <a:t>        4º</a:t>
                      </a:r>
                      <a:r>
                        <a:rPr lang="es-ES" sz="1000" b="1" baseline="0" dirty="0">
                          <a:latin typeface="Calibri"/>
                          <a:ea typeface="Calibri"/>
                          <a:cs typeface="Times New Roman"/>
                        </a:rPr>
                        <a:t> académicas</a:t>
                      </a:r>
                      <a:r>
                        <a:rPr lang="es-ES" sz="1000" b="1" dirty="0">
                          <a:latin typeface="Calibri"/>
                          <a:ea typeface="Calibri"/>
                          <a:cs typeface="Times New Roman"/>
                        </a:rPr>
                        <a:t>  </a:t>
                      </a:r>
                    </a:p>
                  </a:txBody>
                  <a:tcPr marL="68568" marR="685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alpha val="46000"/>
                      </a:srgbClr>
                    </a:solidFill>
                  </a:tcPr>
                </a:tc>
                <a:tc>
                  <a:txBody>
                    <a:bodyPr/>
                    <a:lstStyle/>
                    <a:p>
                      <a:pPr>
                        <a:lnSpc>
                          <a:spcPct val="115000"/>
                        </a:lnSpc>
                        <a:spcAft>
                          <a:spcPts val="0"/>
                        </a:spcAft>
                      </a:pPr>
                      <a:r>
                        <a:rPr lang="es-ES" sz="1100" b="1" dirty="0">
                          <a:latin typeface="Calibri"/>
                          <a:ea typeface="Calibri"/>
                          <a:cs typeface="Times New Roman"/>
                        </a:rPr>
                        <a:t>   </a:t>
                      </a:r>
                    </a:p>
                    <a:p>
                      <a:pPr>
                        <a:lnSpc>
                          <a:spcPct val="115000"/>
                        </a:lnSpc>
                        <a:spcAft>
                          <a:spcPts val="0"/>
                        </a:spcAft>
                      </a:pPr>
                      <a:r>
                        <a:rPr lang="es-ES" sz="1000" b="1" dirty="0">
                          <a:latin typeface="Calibri"/>
                          <a:ea typeface="Calibri"/>
                          <a:cs typeface="Times New Roman"/>
                        </a:rPr>
                        <a:t>       4º aplicadas</a:t>
                      </a:r>
                    </a:p>
                  </a:txBody>
                  <a:tcPr marL="68568" marR="685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alpha val="46000"/>
                      </a:srgbClr>
                    </a:solidFill>
                  </a:tcPr>
                </a:tc>
                <a:extLst>
                  <a:ext uri="{0D108BD9-81ED-4DB2-BD59-A6C34878D82A}">
                    <a16:rowId xmlns:a16="http://schemas.microsoft.com/office/drawing/2014/main" val="10000"/>
                  </a:ext>
                </a:extLst>
              </a:tr>
            </a:tbl>
          </a:graphicData>
        </a:graphic>
      </p:graphicFrame>
      <p:graphicFrame>
        <p:nvGraphicFramePr>
          <p:cNvPr id="9" name="8 Tabla"/>
          <p:cNvGraphicFramePr>
            <a:graphicFrameLocks noGrp="1"/>
          </p:cNvGraphicFramePr>
          <p:nvPr>
            <p:extLst/>
          </p:nvPr>
        </p:nvGraphicFramePr>
        <p:xfrm>
          <a:off x="1666875" y="1285875"/>
          <a:ext cx="2357438" cy="418356"/>
        </p:xfrm>
        <a:graphic>
          <a:graphicData uri="http://schemas.openxmlformats.org/drawingml/2006/table">
            <a:tbl>
              <a:tblPr/>
              <a:tblGrid>
                <a:gridCol w="1178719">
                  <a:extLst>
                    <a:ext uri="{9D8B030D-6E8A-4147-A177-3AD203B41FA5}">
                      <a16:colId xmlns:a16="http://schemas.microsoft.com/office/drawing/2014/main" val="20000"/>
                    </a:ext>
                  </a:extLst>
                </a:gridCol>
                <a:gridCol w="1178719">
                  <a:extLst>
                    <a:ext uri="{9D8B030D-6E8A-4147-A177-3AD203B41FA5}">
                      <a16:colId xmlns:a16="http://schemas.microsoft.com/office/drawing/2014/main" val="20001"/>
                    </a:ext>
                  </a:extLst>
                </a:gridCol>
              </a:tblGrid>
              <a:tr h="209178">
                <a:tc rowSpan="2">
                  <a:txBody>
                    <a:bodyPr/>
                    <a:lstStyle/>
                    <a:p>
                      <a:pPr>
                        <a:lnSpc>
                          <a:spcPct val="115000"/>
                        </a:lnSpc>
                        <a:spcAft>
                          <a:spcPts val="0"/>
                        </a:spcAft>
                      </a:pPr>
                      <a:r>
                        <a:rPr lang="es-ES" sz="1100" b="1" dirty="0">
                          <a:latin typeface="Calibri"/>
                          <a:ea typeface="Calibri"/>
                          <a:cs typeface="Times New Roman"/>
                        </a:rPr>
                        <a:t> BACHILLERATO</a:t>
                      </a:r>
                      <a:endParaRPr lang="es-ES" sz="1100" b="1" baseline="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alpha val="46000"/>
                      </a:srgbClr>
                    </a:solidFill>
                  </a:tcPr>
                </a:tc>
                <a:tc>
                  <a:txBody>
                    <a:bodyPr/>
                    <a:lstStyle/>
                    <a:p>
                      <a:pPr>
                        <a:lnSpc>
                          <a:spcPct val="115000"/>
                        </a:lnSpc>
                        <a:spcAft>
                          <a:spcPts val="0"/>
                        </a:spcAft>
                      </a:pPr>
                      <a:r>
                        <a:rPr lang="es-ES" sz="1100" b="1" baseline="0" dirty="0">
                          <a:latin typeface="Calibri"/>
                          <a:ea typeface="Calibri"/>
                          <a:cs typeface="Times New Roman"/>
                        </a:rPr>
                        <a:t>2º</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alpha val="46000"/>
                      </a:srgbClr>
                    </a:solidFill>
                  </a:tcPr>
                </a:tc>
                <a:extLst>
                  <a:ext uri="{0D108BD9-81ED-4DB2-BD59-A6C34878D82A}">
                    <a16:rowId xmlns:a16="http://schemas.microsoft.com/office/drawing/2014/main" val="10000"/>
                  </a:ext>
                </a:extLst>
              </a:tr>
              <a:tr h="209178">
                <a:tc vMerge="1">
                  <a:txBody>
                    <a:bodyPr/>
                    <a:lstStyle/>
                    <a:p>
                      <a:endParaRPr lang="es-ES"/>
                    </a:p>
                  </a:txBody>
                  <a:tcPr/>
                </a:tc>
                <a:tc>
                  <a:txBody>
                    <a:bodyPr/>
                    <a:lstStyle/>
                    <a:p>
                      <a:pPr>
                        <a:lnSpc>
                          <a:spcPct val="115000"/>
                        </a:lnSpc>
                        <a:spcAft>
                          <a:spcPts val="0"/>
                        </a:spcAft>
                      </a:pPr>
                      <a:r>
                        <a:rPr lang="es-ES" sz="1100" b="1" baseline="0" dirty="0">
                          <a:latin typeface="Calibri"/>
                          <a:ea typeface="Calibri"/>
                          <a:cs typeface="Times New Roman"/>
                        </a:rPr>
                        <a:t>1º</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alpha val="46000"/>
                      </a:srgbClr>
                    </a:solidFill>
                  </a:tcPr>
                </a:tc>
                <a:extLst>
                  <a:ext uri="{0D108BD9-81ED-4DB2-BD59-A6C34878D82A}">
                    <a16:rowId xmlns:a16="http://schemas.microsoft.com/office/drawing/2014/main" val="10001"/>
                  </a:ext>
                </a:extLst>
              </a:tr>
            </a:tbl>
          </a:graphicData>
        </a:graphic>
      </p:graphicFrame>
      <p:graphicFrame>
        <p:nvGraphicFramePr>
          <p:cNvPr id="10" name="9 Tabla"/>
          <p:cNvGraphicFramePr>
            <a:graphicFrameLocks noGrp="1"/>
          </p:cNvGraphicFramePr>
          <p:nvPr/>
        </p:nvGraphicFramePr>
        <p:xfrm>
          <a:off x="4595813" y="1428750"/>
          <a:ext cx="2357438" cy="417514"/>
        </p:xfrm>
        <a:graphic>
          <a:graphicData uri="http://schemas.openxmlformats.org/drawingml/2006/table">
            <a:tbl>
              <a:tblPr/>
              <a:tblGrid>
                <a:gridCol w="1178719">
                  <a:extLst>
                    <a:ext uri="{9D8B030D-6E8A-4147-A177-3AD203B41FA5}">
                      <a16:colId xmlns:a16="http://schemas.microsoft.com/office/drawing/2014/main" val="20000"/>
                    </a:ext>
                  </a:extLst>
                </a:gridCol>
                <a:gridCol w="1178719">
                  <a:extLst>
                    <a:ext uri="{9D8B030D-6E8A-4147-A177-3AD203B41FA5}">
                      <a16:colId xmlns:a16="http://schemas.microsoft.com/office/drawing/2014/main" val="20001"/>
                    </a:ext>
                  </a:extLst>
                </a:gridCol>
              </a:tblGrid>
              <a:tr h="208757">
                <a:tc rowSpan="2">
                  <a:txBody>
                    <a:bodyPr/>
                    <a:lstStyle/>
                    <a:p>
                      <a:pPr>
                        <a:lnSpc>
                          <a:spcPct val="115000"/>
                        </a:lnSpc>
                        <a:spcAft>
                          <a:spcPts val="0"/>
                        </a:spcAft>
                      </a:pPr>
                      <a:r>
                        <a:rPr lang="es-ES" sz="1100" b="1" dirty="0">
                          <a:latin typeface="Calibri"/>
                          <a:ea typeface="Calibri"/>
                          <a:cs typeface="Times New Roman"/>
                        </a:rPr>
                        <a:t> </a:t>
                      </a:r>
                      <a:r>
                        <a:rPr lang="es-ES" sz="1100" b="1" baseline="0" dirty="0">
                          <a:latin typeface="Calibri"/>
                          <a:ea typeface="Calibri"/>
                          <a:cs typeface="Times New Roman"/>
                        </a:rPr>
                        <a:t>F P  MEDIO</a:t>
                      </a:r>
                      <a:endParaRPr lang="es-ES" sz="11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alpha val="46000"/>
                      </a:srgbClr>
                    </a:solidFill>
                  </a:tcPr>
                </a:tc>
                <a:tc>
                  <a:txBody>
                    <a:bodyPr/>
                    <a:lstStyle/>
                    <a:p>
                      <a:pPr>
                        <a:lnSpc>
                          <a:spcPct val="115000"/>
                        </a:lnSpc>
                        <a:spcAft>
                          <a:spcPts val="0"/>
                        </a:spcAft>
                      </a:pPr>
                      <a:r>
                        <a:rPr lang="es-ES" sz="1100" b="1" baseline="0" dirty="0">
                          <a:latin typeface="Calibri"/>
                          <a:ea typeface="Calibri"/>
                          <a:cs typeface="Times New Roman"/>
                        </a:rPr>
                        <a:t>2º</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alpha val="46000"/>
                      </a:srgbClr>
                    </a:solidFill>
                  </a:tcPr>
                </a:tc>
                <a:extLst>
                  <a:ext uri="{0D108BD9-81ED-4DB2-BD59-A6C34878D82A}">
                    <a16:rowId xmlns:a16="http://schemas.microsoft.com/office/drawing/2014/main" val="10000"/>
                  </a:ext>
                </a:extLst>
              </a:tr>
              <a:tr h="208757">
                <a:tc vMerge="1">
                  <a:txBody>
                    <a:bodyPr/>
                    <a:lstStyle/>
                    <a:p>
                      <a:endParaRPr lang="es-ES"/>
                    </a:p>
                  </a:txBody>
                  <a:tcPr/>
                </a:tc>
                <a:tc>
                  <a:txBody>
                    <a:bodyPr/>
                    <a:lstStyle/>
                    <a:p>
                      <a:pPr>
                        <a:lnSpc>
                          <a:spcPct val="115000"/>
                        </a:lnSpc>
                        <a:spcAft>
                          <a:spcPts val="0"/>
                        </a:spcAft>
                      </a:pPr>
                      <a:r>
                        <a:rPr lang="es-ES" sz="1100" b="1" baseline="0" dirty="0">
                          <a:latin typeface="Calibri"/>
                          <a:ea typeface="Calibri"/>
                          <a:cs typeface="Times New Roman"/>
                        </a:rPr>
                        <a:t>1º</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alpha val="46000"/>
                      </a:srgbClr>
                    </a:solidFill>
                  </a:tcPr>
                </a:tc>
                <a:extLst>
                  <a:ext uri="{0D108BD9-81ED-4DB2-BD59-A6C34878D82A}">
                    <a16:rowId xmlns:a16="http://schemas.microsoft.com/office/drawing/2014/main" val="10001"/>
                  </a:ext>
                </a:extLst>
              </a:tr>
            </a:tbl>
          </a:graphicData>
        </a:graphic>
      </p:graphicFrame>
      <p:graphicFrame>
        <p:nvGraphicFramePr>
          <p:cNvPr id="11" name="10 Tabla"/>
          <p:cNvGraphicFramePr>
            <a:graphicFrameLocks noGrp="1"/>
          </p:cNvGraphicFramePr>
          <p:nvPr/>
        </p:nvGraphicFramePr>
        <p:xfrm>
          <a:off x="1738313" y="928688"/>
          <a:ext cx="2286000" cy="192786"/>
        </p:xfrm>
        <a:graphic>
          <a:graphicData uri="http://schemas.openxmlformats.org/drawingml/2006/table">
            <a:tbl>
              <a:tblPr/>
              <a:tblGrid>
                <a:gridCol w="2286000">
                  <a:extLst>
                    <a:ext uri="{9D8B030D-6E8A-4147-A177-3AD203B41FA5}">
                      <a16:colId xmlns:a16="http://schemas.microsoft.com/office/drawing/2014/main" val="20000"/>
                    </a:ext>
                  </a:extLst>
                </a:gridCol>
              </a:tblGrid>
              <a:tr h="192087">
                <a:tc>
                  <a:txBody>
                    <a:bodyPr/>
                    <a:lstStyle/>
                    <a:p>
                      <a:pPr>
                        <a:lnSpc>
                          <a:spcPct val="115000"/>
                        </a:lnSpc>
                        <a:spcAft>
                          <a:spcPts val="0"/>
                        </a:spcAft>
                      </a:pPr>
                      <a:r>
                        <a:rPr lang="es-ES" sz="1100" b="1" baseline="0" dirty="0">
                          <a:latin typeface="Calibri"/>
                          <a:ea typeface="Calibri"/>
                          <a:cs typeface="Times New Roman"/>
                        </a:rPr>
                        <a:t> Prueba  admisión  cada Universidad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alpha val="46000"/>
                      </a:srgbClr>
                    </a:solidFill>
                  </a:tcPr>
                </a:tc>
                <a:extLst>
                  <a:ext uri="{0D108BD9-81ED-4DB2-BD59-A6C34878D82A}">
                    <a16:rowId xmlns:a16="http://schemas.microsoft.com/office/drawing/2014/main" val="10000"/>
                  </a:ext>
                </a:extLst>
              </a:tr>
            </a:tbl>
          </a:graphicData>
        </a:graphic>
      </p:graphicFrame>
      <p:graphicFrame>
        <p:nvGraphicFramePr>
          <p:cNvPr id="12" name="11 Tabla"/>
          <p:cNvGraphicFramePr>
            <a:graphicFrameLocks noGrp="1"/>
          </p:cNvGraphicFramePr>
          <p:nvPr/>
        </p:nvGraphicFramePr>
        <p:xfrm>
          <a:off x="4595813" y="1000125"/>
          <a:ext cx="2286000" cy="192786"/>
        </p:xfrm>
        <a:graphic>
          <a:graphicData uri="http://schemas.openxmlformats.org/drawingml/2006/table">
            <a:tbl>
              <a:tblPr/>
              <a:tblGrid>
                <a:gridCol w="2286000">
                  <a:extLst>
                    <a:ext uri="{9D8B030D-6E8A-4147-A177-3AD203B41FA5}">
                      <a16:colId xmlns:a16="http://schemas.microsoft.com/office/drawing/2014/main" val="20000"/>
                    </a:ext>
                  </a:extLst>
                </a:gridCol>
              </a:tblGrid>
              <a:tr h="192088">
                <a:tc>
                  <a:txBody>
                    <a:bodyPr/>
                    <a:lstStyle/>
                    <a:p>
                      <a:pPr>
                        <a:lnSpc>
                          <a:spcPct val="115000"/>
                        </a:lnSpc>
                        <a:spcAft>
                          <a:spcPts val="0"/>
                        </a:spcAft>
                      </a:pPr>
                      <a:r>
                        <a:rPr lang="es-ES" sz="1100" b="1" baseline="0" dirty="0">
                          <a:latin typeface="Calibri"/>
                          <a:ea typeface="Calibri"/>
                          <a:cs typeface="Times New Roman"/>
                        </a:rPr>
                        <a:t> Prueba  admisión F P  Superior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alpha val="46000"/>
                      </a:srgbClr>
                    </a:solidFill>
                  </a:tcPr>
                </a:tc>
                <a:extLst>
                  <a:ext uri="{0D108BD9-81ED-4DB2-BD59-A6C34878D82A}">
                    <a16:rowId xmlns:a16="http://schemas.microsoft.com/office/drawing/2014/main" val="10000"/>
                  </a:ext>
                </a:extLst>
              </a:tr>
            </a:tbl>
          </a:graphicData>
        </a:graphic>
      </p:graphicFrame>
      <p:graphicFrame>
        <p:nvGraphicFramePr>
          <p:cNvPr id="13" name="12 Tabla"/>
          <p:cNvGraphicFramePr>
            <a:graphicFrameLocks noGrp="1"/>
          </p:cNvGraphicFramePr>
          <p:nvPr/>
        </p:nvGraphicFramePr>
        <p:xfrm>
          <a:off x="1666875" y="571500"/>
          <a:ext cx="2357438" cy="192786"/>
        </p:xfrm>
        <a:graphic>
          <a:graphicData uri="http://schemas.openxmlformats.org/drawingml/2006/table">
            <a:tbl>
              <a:tblPr/>
              <a:tblGrid>
                <a:gridCol w="2357438">
                  <a:extLst>
                    <a:ext uri="{9D8B030D-6E8A-4147-A177-3AD203B41FA5}">
                      <a16:colId xmlns:a16="http://schemas.microsoft.com/office/drawing/2014/main" val="20000"/>
                    </a:ext>
                  </a:extLst>
                </a:gridCol>
              </a:tblGrid>
              <a:tr h="192088">
                <a:tc>
                  <a:txBody>
                    <a:bodyPr/>
                    <a:lstStyle/>
                    <a:p>
                      <a:pPr>
                        <a:lnSpc>
                          <a:spcPct val="115000"/>
                        </a:lnSpc>
                        <a:spcAft>
                          <a:spcPts val="0"/>
                        </a:spcAft>
                      </a:pPr>
                      <a:r>
                        <a:rPr lang="es-ES" sz="1100" b="1" baseline="0" dirty="0">
                          <a:latin typeface="Calibri"/>
                          <a:ea typeface="Calibri"/>
                          <a:cs typeface="Times New Roman"/>
                        </a:rPr>
                        <a:t>       Estudios de Grado Universitarios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alpha val="46000"/>
                      </a:srgbClr>
                    </a:solidFill>
                  </a:tcPr>
                </a:tc>
                <a:extLst>
                  <a:ext uri="{0D108BD9-81ED-4DB2-BD59-A6C34878D82A}">
                    <a16:rowId xmlns:a16="http://schemas.microsoft.com/office/drawing/2014/main" val="10000"/>
                  </a:ext>
                </a:extLst>
              </a:tr>
            </a:tbl>
          </a:graphicData>
        </a:graphic>
      </p:graphicFrame>
      <p:graphicFrame>
        <p:nvGraphicFramePr>
          <p:cNvPr id="14" name="13 Tabla"/>
          <p:cNvGraphicFramePr>
            <a:graphicFrameLocks noGrp="1"/>
          </p:cNvGraphicFramePr>
          <p:nvPr/>
        </p:nvGraphicFramePr>
        <p:xfrm>
          <a:off x="4524375" y="571500"/>
          <a:ext cx="2357438" cy="192786"/>
        </p:xfrm>
        <a:graphic>
          <a:graphicData uri="http://schemas.openxmlformats.org/drawingml/2006/table">
            <a:tbl>
              <a:tblPr/>
              <a:tblGrid>
                <a:gridCol w="2357438">
                  <a:extLst>
                    <a:ext uri="{9D8B030D-6E8A-4147-A177-3AD203B41FA5}">
                      <a16:colId xmlns:a16="http://schemas.microsoft.com/office/drawing/2014/main" val="20000"/>
                    </a:ext>
                  </a:extLst>
                </a:gridCol>
              </a:tblGrid>
              <a:tr h="192088">
                <a:tc>
                  <a:txBody>
                    <a:bodyPr/>
                    <a:lstStyle/>
                    <a:p>
                      <a:pPr>
                        <a:lnSpc>
                          <a:spcPct val="115000"/>
                        </a:lnSpc>
                        <a:spcAft>
                          <a:spcPts val="0"/>
                        </a:spcAft>
                      </a:pPr>
                      <a:r>
                        <a:rPr lang="es-ES" sz="1100" b="1" baseline="0" dirty="0">
                          <a:latin typeface="Calibri"/>
                          <a:ea typeface="Calibri"/>
                          <a:cs typeface="Times New Roman"/>
                        </a:rPr>
                        <a:t>                     F P  SUPERIOR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alpha val="46000"/>
                      </a:srgbClr>
                    </a:solidFill>
                  </a:tcPr>
                </a:tc>
                <a:extLst>
                  <a:ext uri="{0D108BD9-81ED-4DB2-BD59-A6C34878D82A}">
                    <a16:rowId xmlns:a16="http://schemas.microsoft.com/office/drawing/2014/main" val="10000"/>
                  </a:ext>
                </a:extLst>
              </a:tr>
            </a:tbl>
          </a:graphicData>
        </a:graphic>
      </p:graphicFrame>
      <p:graphicFrame>
        <p:nvGraphicFramePr>
          <p:cNvPr id="16" name="15 Tabla"/>
          <p:cNvGraphicFramePr>
            <a:graphicFrameLocks noGrp="1"/>
          </p:cNvGraphicFramePr>
          <p:nvPr/>
        </p:nvGraphicFramePr>
        <p:xfrm>
          <a:off x="6096000" y="3071813"/>
          <a:ext cx="2071688" cy="417512"/>
        </p:xfrm>
        <a:graphic>
          <a:graphicData uri="http://schemas.openxmlformats.org/drawingml/2006/table">
            <a:tbl>
              <a:tblPr/>
              <a:tblGrid>
                <a:gridCol w="1381126">
                  <a:extLst>
                    <a:ext uri="{9D8B030D-6E8A-4147-A177-3AD203B41FA5}">
                      <a16:colId xmlns:a16="http://schemas.microsoft.com/office/drawing/2014/main" val="20000"/>
                    </a:ext>
                  </a:extLst>
                </a:gridCol>
                <a:gridCol w="690562">
                  <a:extLst>
                    <a:ext uri="{9D8B030D-6E8A-4147-A177-3AD203B41FA5}">
                      <a16:colId xmlns:a16="http://schemas.microsoft.com/office/drawing/2014/main" val="20001"/>
                    </a:ext>
                  </a:extLst>
                </a:gridCol>
              </a:tblGrid>
              <a:tr h="208756">
                <a:tc rowSpan="2">
                  <a:txBody>
                    <a:bodyPr/>
                    <a:lstStyle/>
                    <a:p>
                      <a:pPr>
                        <a:lnSpc>
                          <a:spcPct val="115000"/>
                        </a:lnSpc>
                        <a:spcAft>
                          <a:spcPts val="0"/>
                        </a:spcAft>
                      </a:pPr>
                      <a:r>
                        <a:rPr lang="es-ES" sz="1100" b="1" baseline="0" dirty="0">
                          <a:latin typeface="Calibri"/>
                          <a:ea typeface="Calibri"/>
                          <a:cs typeface="Times New Roman"/>
                        </a:rPr>
                        <a:t>Ciclos Formación  Profesional  Básica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alpha val="46000"/>
                      </a:srgbClr>
                    </a:solidFill>
                  </a:tcPr>
                </a:tc>
                <a:tc>
                  <a:txBody>
                    <a:bodyPr/>
                    <a:lstStyle/>
                    <a:p>
                      <a:pPr>
                        <a:lnSpc>
                          <a:spcPct val="115000"/>
                        </a:lnSpc>
                        <a:spcAft>
                          <a:spcPts val="0"/>
                        </a:spcAft>
                      </a:pPr>
                      <a:r>
                        <a:rPr lang="es-ES" sz="1100" b="1" baseline="0" dirty="0">
                          <a:latin typeface="Calibri"/>
                          <a:ea typeface="Calibri"/>
                          <a:cs typeface="Times New Roman"/>
                        </a:rPr>
                        <a:t>2º</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alpha val="46000"/>
                      </a:srgbClr>
                    </a:solidFill>
                  </a:tcPr>
                </a:tc>
                <a:extLst>
                  <a:ext uri="{0D108BD9-81ED-4DB2-BD59-A6C34878D82A}">
                    <a16:rowId xmlns:a16="http://schemas.microsoft.com/office/drawing/2014/main" val="10000"/>
                  </a:ext>
                </a:extLst>
              </a:tr>
              <a:tr h="208756">
                <a:tc vMerge="1">
                  <a:txBody>
                    <a:bodyPr/>
                    <a:lstStyle/>
                    <a:p>
                      <a:endParaRPr lang="es-ES"/>
                    </a:p>
                  </a:txBody>
                  <a:tcPr/>
                </a:tc>
                <a:tc>
                  <a:txBody>
                    <a:bodyPr/>
                    <a:lstStyle/>
                    <a:p>
                      <a:pPr>
                        <a:lnSpc>
                          <a:spcPct val="115000"/>
                        </a:lnSpc>
                        <a:spcAft>
                          <a:spcPts val="0"/>
                        </a:spcAft>
                      </a:pPr>
                      <a:r>
                        <a:rPr lang="es-ES" sz="1100" b="1" baseline="0" dirty="0">
                          <a:latin typeface="Calibri"/>
                          <a:ea typeface="Calibri"/>
                          <a:cs typeface="Times New Roman"/>
                        </a:rPr>
                        <a:t>1º</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alpha val="46000"/>
                      </a:srgbClr>
                    </a:solidFill>
                  </a:tcPr>
                </a:tc>
                <a:extLst>
                  <a:ext uri="{0D108BD9-81ED-4DB2-BD59-A6C34878D82A}">
                    <a16:rowId xmlns:a16="http://schemas.microsoft.com/office/drawing/2014/main" val="10001"/>
                  </a:ext>
                </a:extLst>
              </a:tr>
            </a:tbl>
          </a:graphicData>
        </a:graphic>
      </p:graphicFrame>
      <p:graphicFrame>
        <p:nvGraphicFramePr>
          <p:cNvPr id="17" name="16 Tabla"/>
          <p:cNvGraphicFramePr>
            <a:graphicFrameLocks noGrp="1"/>
          </p:cNvGraphicFramePr>
          <p:nvPr/>
        </p:nvGraphicFramePr>
        <p:xfrm>
          <a:off x="8953500" y="142875"/>
          <a:ext cx="857250" cy="3143250"/>
        </p:xfrm>
        <a:graphic>
          <a:graphicData uri="http://schemas.openxmlformats.org/drawingml/2006/table">
            <a:tbl>
              <a:tblPr/>
              <a:tblGrid>
                <a:gridCol w="857250">
                  <a:extLst>
                    <a:ext uri="{9D8B030D-6E8A-4147-A177-3AD203B41FA5}">
                      <a16:colId xmlns:a16="http://schemas.microsoft.com/office/drawing/2014/main" val="20000"/>
                    </a:ext>
                  </a:extLst>
                </a:gridCol>
              </a:tblGrid>
              <a:tr h="3143250">
                <a:tc>
                  <a:txBody>
                    <a:bodyPr/>
                    <a:lstStyle/>
                    <a:p>
                      <a:pPr>
                        <a:lnSpc>
                          <a:spcPct val="115000"/>
                        </a:lnSpc>
                        <a:spcAft>
                          <a:spcPts val="0"/>
                        </a:spcAft>
                      </a:pPr>
                      <a:r>
                        <a:rPr lang="es-ES" sz="1100" b="1" baseline="0" dirty="0">
                          <a:latin typeface="Calibri"/>
                          <a:ea typeface="Calibri"/>
                          <a:cs typeface="Times New Roman"/>
                        </a:rPr>
                        <a:t>  </a:t>
                      </a:r>
                    </a:p>
                    <a:p>
                      <a:pPr>
                        <a:lnSpc>
                          <a:spcPct val="115000"/>
                        </a:lnSpc>
                        <a:spcAft>
                          <a:spcPts val="0"/>
                        </a:spcAft>
                      </a:pPr>
                      <a:r>
                        <a:rPr lang="es-ES" sz="1100" b="1" baseline="0" dirty="0">
                          <a:latin typeface="Calibri"/>
                          <a:ea typeface="Calibri"/>
                          <a:cs typeface="Times New Roman"/>
                        </a:rPr>
                        <a:t>  </a:t>
                      </a:r>
                      <a:r>
                        <a:rPr lang="es-ES" sz="1400" b="1" baseline="0" dirty="0">
                          <a:latin typeface="Calibri"/>
                          <a:ea typeface="Calibri"/>
                          <a:cs typeface="Times New Roman"/>
                        </a:rPr>
                        <a:t>M      T</a:t>
                      </a:r>
                    </a:p>
                    <a:p>
                      <a:pPr>
                        <a:lnSpc>
                          <a:spcPct val="115000"/>
                        </a:lnSpc>
                        <a:spcAft>
                          <a:spcPts val="0"/>
                        </a:spcAft>
                      </a:pPr>
                      <a:r>
                        <a:rPr lang="es-ES" sz="1400" b="1" baseline="0" dirty="0">
                          <a:latin typeface="Calibri"/>
                          <a:ea typeface="Calibri"/>
                          <a:cs typeface="Times New Roman"/>
                        </a:rPr>
                        <a:t>   E       R</a:t>
                      </a:r>
                    </a:p>
                    <a:p>
                      <a:pPr>
                        <a:lnSpc>
                          <a:spcPct val="115000"/>
                        </a:lnSpc>
                        <a:spcAft>
                          <a:spcPts val="0"/>
                        </a:spcAft>
                      </a:pPr>
                      <a:r>
                        <a:rPr lang="es-ES" sz="1400" b="1" baseline="0" dirty="0">
                          <a:latin typeface="Calibri"/>
                          <a:ea typeface="Calibri"/>
                          <a:cs typeface="Times New Roman"/>
                        </a:rPr>
                        <a:t>   R       A</a:t>
                      </a:r>
                    </a:p>
                    <a:p>
                      <a:pPr>
                        <a:lnSpc>
                          <a:spcPct val="115000"/>
                        </a:lnSpc>
                        <a:spcAft>
                          <a:spcPts val="0"/>
                        </a:spcAft>
                      </a:pPr>
                      <a:r>
                        <a:rPr lang="es-ES" sz="1400" b="1" baseline="0" dirty="0">
                          <a:latin typeface="Calibri"/>
                          <a:ea typeface="Calibri"/>
                          <a:cs typeface="Times New Roman"/>
                        </a:rPr>
                        <a:t>   C       B</a:t>
                      </a:r>
                    </a:p>
                    <a:p>
                      <a:pPr>
                        <a:lnSpc>
                          <a:spcPct val="115000"/>
                        </a:lnSpc>
                        <a:spcAft>
                          <a:spcPts val="0"/>
                        </a:spcAft>
                      </a:pPr>
                      <a:r>
                        <a:rPr lang="es-ES" sz="1400" b="1" baseline="0" dirty="0">
                          <a:latin typeface="Calibri"/>
                          <a:ea typeface="Calibri"/>
                          <a:cs typeface="Times New Roman"/>
                        </a:rPr>
                        <a:t>   A       </a:t>
                      </a:r>
                      <a:r>
                        <a:rPr lang="es-ES" sz="1400" b="1" baseline="0" dirty="0" err="1">
                          <a:latin typeface="Calibri"/>
                          <a:ea typeface="Calibri"/>
                          <a:cs typeface="Times New Roman"/>
                        </a:rPr>
                        <a:t>A</a:t>
                      </a:r>
                      <a:endParaRPr lang="es-ES" sz="1400" b="1" baseline="0" dirty="0">
                        <a:latin typeface="Calibri"/>
                        <a:ea typeface="Calibri"/>
                        <a:cs typeface="Times New Roman"/>
                      </a:endParaRPr>
                    </a:p>
                    <a:p>
                      <a:pPr>
                        <a:lnSpc>
                          <a:spcPct val="115000"/>
                        </a:lnSpc>
                        <a:spcAft>
                          <a:spcPts val="0"/>
                        </a:spcAft>
                      </a:pPr>
                      <a:r>
                        <a:rPr lang="es-ES" sz="1400" b="1" baseline="0" dirty="0">
                          <a:latin typeface="Calibri"/>
                          <a:ea typeface="Calibri"/>
                          <a:cs typeface="Times New Roman"/>
                        </a:rPr>
                        <a:t>   D       J</a:t>
                      </a:r>
                    </a:p>
                    <a:p>
                      <a:pPr>
                        <a:lnSpc>
                          <a:spcPct val="115000"/>
                        </a:lnSpc>
                        <a:spcAft>
                          <a:spcPts val="0"/>
                        </a:spcAft>
                      </a:pPr>
                      <a:r>
                        <a:rPr lang="es-ES" sz="1400" b="1" baseline="0" dirty="0">
                          <a:latin typeface="Calibri"/>
                          <a:ea typeface="Calibri"/>
                          <a:cs typeface="Times New Roman"/>
                        </a:rPr>
                        <a:t>   O      </a:t>
                      </a:r>
                      <a:r>
                        <a:rPr lang="es-ES" sz="1400" b="1" baseline="0" dirty="0" err="1">
                          <a:latin typeface="Calibri"/>
                          <a:ea typeface="Calibri"/>
                          <a:cs typeface="Times New Roman"/>
                        </a:rPr>
                        <a:t>O</a:t>
                      </a:r>
                      <a:endParaRPr lang="es-ES" sz="1400" b="1" baseline="0" dirty="0">
                        <a:latin typeface="Calibri"/>
                        <a:ea typeface="Calibri"/>
                        <a:cs typeface="Times New Roman"/>
                      </a:endParaRPr>
                    </a:p>
                    <a:p>
                      <a:pPr>
                        <a:lnSpc>
                          <a:spcPct val="115000"/>
                        </a:lnSpc>
                        <a:spcAft>
                          <a:spcPts val="0"/>
                        </a:spcAft>
                      </a:pPr>
                      <a:endParaRPr lang="es-ES" sz="1400" b="1" baseline="0" dirty="0">
                        <a:latin typeface="Calibri"/>
                        <a:ea typeface="Calibri"/>
                        <a:cs typeface="Times New Roman"/>
                      </a:endParaRPr>
                    </a:p>
                    <a:p>
                      <a:pPr>
                        <a:lnSpc>
                          <a:spcPct val="115000"/>
                        </a:lnSpc>
                        <a:spcAft>
                          <a:spcPts val="0"/>
                        </a:spcAft>
                      </a:pPr>
                      <a:r>
                        <a:rPr lang="es-ES" sz="1400" b="1" baseline="0" dirty="0">
                          <a:latin typeface="Calibri"/>
                          <a:ea typeface="Calibri"/>
                          <a:cs typeface="Times New Roman"/>
                        </a:rPr>
                        <a:t>     D  E</a:t>
                      </a:r>
                    </a:p>
                    <a:p>
                      <a:pPr>
                        <a:lnSpc>
                          <a:spcPct val="115000"/>
                        </a:lnSpc>
                        <a:spcAft>
                          <a:spcPts val="0"/>
                        </a:spcAft>
                      </a:pPr>
                      <a:r>
                        <a:rPr lang="es-ES" sz="1400" b="1" baseline="0" dirty="0">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46000"/>
                      </a:srgbClr>
                    </a:solidFill>
                  </a:tcPr>
                </a:tc>
                <a:extLst>
                  <a:ext uri="{0D108BD9-81ED-4DB2-BD59-A6C34878D82A}">
                    <a16:rowId xmlns:a16="http://schemas.microsoft.com/office/drawing/2014/main" val="10000"/>
                  </a:ext>
                </a:extLst>
              </a:tr>
            </a:tbl>
          </a:graphicData>
        </a:graphic>
      </p:graphicFrame>
      <p:graphicFrame>
        <p:nvGraphicFramePr>
          <p:cNvPr id="20" name="19 Tabla"/>
          <p:cNvGraphicFramePr>
            <a:graphicFrameLocks noGrp="1"/>
          </p:cNvGraphicFramePr>
          <p:nvPr/>
        </p:nvGraphicFramePr>
        <p:xfrm>
          <a:off x="3595688" y="2214563"/>
          <a:ext cx="1857376" cy="192786"/>
        </p:xfrm>
        <a:graphic>
          <a:graphicData uri="http://schemas.openxmlformats.org/drawingml/2006/table">
            <a:tbl>
              <a:tblPr/>
              <a:tblGrid>
                <a:gridCol w="928688">
                  <a:extLst>
                    <a:ext uri="{9D8B030D-6E8A-4147-A177-3AD203B41FA5}">
                      <a16:colId xmlns:a16="http://schemas.microsoft.com/office/drawing/2014/main" val="20000"/>
                    </a:ext>
                  </a:extLst>
                </a:gridCol>
                <a:gridCol w="928688">
                  <a:extLst>
                    <a:ext uri="{9D8B030D-6E8A-4147-A177-3AD203B41FA5}">
                      <a16:colId xmlns:a16="http://schemas.microsoft.com/office/drawing/2014/main" val="20001"/>
                    </a:ext>
                  </a:extLst>
                </a:gridCol>
              </a:tblGrid>
              <a:tr h="192087">
                <a:tc>
                  <a:txBody>
                    <a:bodyPr/>
                    <a:lstStyle/>
                    <a:p>
                      <a:pPr>
                        <a:lnSpc>
                          <a:spcPct val="115000"/>
                        </a:lnSpc>
                        <a:spcAft>
                          <a:spcPts val="0"/>
                        </a:spcAft>
                      </a:pPr>
                      <a:r>
                        <a:rPr lang="es-ES" sz="1100" b="1" baseline="0" dirty="0">
                          <a:latin typeface="Calibri"/>
                          <a:ea typeface="Calibri"/>
                          <a:cs typeface="Times New Roman"/>
                        </a:rPr>
                        <a:t>  Título  ESO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alpha val="46000"/>
                      </a:srgbClr>
                    </a:solidFill>
                  </a:tcPr>
                </a:tc>
                <a:tc>
                  <a:txBody>
                    <a:bodyPr/>
                    <a:lstStyle/>
                    <a:p>
                      <a:pPr>
                        <a:lnSpc>
                          <a:spcPct val="115000"/>
                        </a:lnSpc>
                        <a:spcAft>
                          <a:spcPts val="0"/>
                        </a:spcAft>
                      </a:pPr>
                      <a:r>
                        <a:rPr lang="es-ES" sz="1100" b="1" baseline="0" dirty="0">
                          <a:latin typeface="Calibri"/>
                          <a:ea typeface="Calibri"/>
                          <a:cs typeface="Times New Roman"/>
                        </a:rPr>
                        <a:t>Título  ESO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alpha val="46000"/>
                      </a:srgbClr>
                    </a:solidFill>
                  </a:tcPr>
                </a:tc>
                <a:extLst>
                  <a:ext uri="{0D108BD9-81ED-4DB2-BD59-A6C34878D82A}">
                    <a16:rowId xmlns:a16="http://schemas.microsoft.com/office/drawing/2014/main" val="10000"/>
                  </a:ext>
                </a:extLst>
              </a:tr>
            </a:tbl>
          </a:graphicData>
        </a:graphic>
      </p:graphicFrame>
      <p:sp>
        <p:nvSpPr>
          <p:cNvPr id="11411" name="2 Rectángulo"/>
          <p:cNvSpPr>
            <a:spLocks noChangeArrowheads="1"/>
          </p:cNvSpPr>
          <p:nvPr/>
        </p:nvSpPr>
        <p:spPr bwMode="auto">
          <a:xfrm>
            <a:off x="2524125" y="0"/>
            <a:ext cx="5715000" cy="400050"/>
          </a:xfrm>
          <a:prstGeom prst="rect">
            <a:avLst/>
          </a:prstGeom>
          <a:noFill/>
          <a:ln w="9525">
            <a:noFill/>
            <a:miter lim="800000"/>
            <a:headEnd/>
            <a:tailEnd/>
          </a:ln>
        </p:spPr>
        <p:txBody>
          <a:bodyPr>
            <a:spAutoFit/>
          </a:bodyPr>
          <a:lstStyle/>
          <a:p>
            <a:pPr defTabSz="914400"/>
            <a:r>
              <a:rPr lang="es-ES" sz="2000" b="1" u="sng">
                <a:solidFill>
                  <a:prstClr val="black"/>
                </a:solidFill>
              </a:rPr>
              <a:t>La nueva arquitectura del sistema educativo </a:t>
            </a:r>
            <a:endParaRPr lang="es-ES" sz="2000" u="sng">
              <a:solidFill>
                <a:prstClr val="black"/>
              </a:solidFill>
            </a:endParaRPr>
          </a:p>
        </p:txBody>
      </p:sp>
      <p:sp>
        <p:nvSpPr>
          <p:cNvPr id="31" name="30 Flecha arriba"/>
          <p:cNvSpPr/>
          <p:nvPr/>
        </p:nvSpPr>
        <p:spPr>
          <a:xfrm>
            <a:off x="3810001" y="1928813"/>
            <a:ext cx="142875" cy="21431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defRPr/>
            </a:pPr>
            <a:endParaRPr lang="es-ES">
              <a:solidFill>
                <a:prstClr val="white"/>
              </a:solidFill>
            </a:endParaRPr>
          </a:p>
        </p:txBody>
      </p:sp>
      <p:sp>
        <p:nvSpPr>
          <p:cNvPr id="32" name="31 Flecha arriba"/>
          <p:cNvSpPr/>
          <p:nvPr/>
        </p:nvSpPr>
        <p:spPr>
          <a:xfrm>
            <a:off x="4738689" y="1928813"/>
            <a:ext cx="142875" cy="21431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defRPr/>
            </a:pPr>
            <a:endParaRPr lang="es-ES">
              <a:solidFill>
                <a:prstClr val="white"/>
              </a:solidFill>
            </a:endParaRPr>
          </a:p>
        </p:txBody>
      </p:sp>
      <p:cxnSp>
        <p:nvCxnSpPr>
          <p:cNvPr id="34" name="33 Conector recto de flecha"/>
          <p:cNvCxnSpPr/>
          <p:nvPr/>
        </p:nvCxnSpPr>
        <p:spPr>
          <a:xfrm>
            <a:off x="5453063" y="3429000"/>
            <a:ext cx="571500" cy="1588"/>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35" name="34 Conector recto de flecha"/>
          <p:cNvCxnSpPr/>
          <p:nvPr/>
        </p:nvCxnSpPr>
        <p:spPr>
          <a:xfrm>
            <a:off x="5453063" y="3214689"/>
            <a:ext cx="571500" cy="1587"/>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37" name="36 Conector recto de flecha"/>
          <p:cNvCxnSpPr/>
          <p:nvPr/>
        </p:nvCxnSpPr>
        <p:spPr>
          <a:xfrm rot="10800000">
            <a:off x="5453063" y="2286001"/>
            <a:ext cx="1071562" cy="785813"/>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39" name="38 Conector recto de flecha"/>
          <p:cNvCxnSpPr/>
          <p:nvPr/>
        </p:nvCxnSpPr>
        <p:spPr>
          <a:xfrm>
            <a:off x="8167689" y="3071814"/>
            <a:ext cx="714375" cy="1587"/>
          </a:xfrm>
          <a:prstGeom prst="straightConnector1">
            <a:avLst/>
          </a:prstGeom>
          <a:ln w="25400">
            <a:solidFill>
              <a:srgbClr val="00B050">
                <a:alpha val="99000"/>
              </a:srgbClr>
            </a:solidFill>
            <a:tailEnd type="arrow"/>
          </a:ln>
        </p:spPr>
        <p:style>
          <a:lnRef idx="1">
            <a:schemeClr val="accent1"/>
          </a:lnRef>
          <a:fillRef idx="0">
            <a:schemeClr val="accent1"/>
          </a:fillRef>
          <a:effectRef idx="0">
            <a:schemeClr val="accent1"/>
          </a:effectRef>
          <a:fontRef idx="minor">
            <a:schemeClr val="tx1"/>
          </a:fontRef>
        </p:style>
      </p:cxnSp>
      <p:cxnSp>
        <p:nvCxnSpPr>
          <p:cNvPr id="41" name="40 Conector recto de flecha"/>
          <p:cNvCxnSpPr/>
          <p:nvPr/>
        </p:nvCxnSpPr>
        <p:spPr>
          <a:xfrm>
            <a:off x="5524501" y="2214564"/>
            <a:ext cx="3357563" cy="1587"/>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43" name="42 Conector recto de flecha"/>
          <p:cNvCxnSpPr/>
          <p:nvPr/>
        </p:nvCxnSpPr>
        <p:spPr>
          <a:xfrm>
            <a:off x="6881813" y="571500"/>
            <a:ext cx="2000250" cy="158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47" name="46 Conector recto"/>
          <p:cNvCxnSpPr/>
          <p:nvPr/>
        </p:nvCxnSpPr>
        <p:spPr>
          <a:xfrm rot="5400000" flipH="1" flipV="1">
            <a:off x="3987801" y="534988"/>
            <a:ext cx="71437" cy="1588"/>
          </a:xfrm>
          <a:prstGeom prst="line">
            <a:avLst/>
          </a:prstGeom>
          <a:ln w="254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9" name="48 Conector recto de flecha"/>
          <p:cNvCxnSpPr/>
          <p:nvPr/>
        </p:nvCxnSpPr>
        <p:spPr>
          <a:xfrm>
            <a:off x="4024313" y="428625"/>
            <a:ext cx="4857750" cy="158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50 Conector recto"/>
          <p:cNvCxnSpPr/>
          <p:nvPr/>
        </p:nvCxnSpPr>
        <p:spPr>
          <a:xfrm rot="5400000">
            <a:off x="3952082" y="499269"/>
            <a:ext cx="142875" cy="1588"/>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52" name="51 Flecha arriba"/>
          <p:cNvSpPr/>
          <p:nvPr/>
        </p:nvSpPr>
        <p:spPr>
          <a:xfrm>
            <a:off x="5524500" y="1214439"/>
            <a:ext cx="71438" cy="142875"/>
          </a:xfrm>
          <a:prstGeom prst="upArrow">
            <a:avLst/>
          </a:prstGeom>
          <a:solidFill>
            <a:schemeClr val="accent1">
              <a:lumMod val="75000"/>
            </a:schemeClr>
          </a:solidFill>
          <a:ln>
            <a:solidFill>
              <a:schemeClr val="tx2">
                <a:lumMod val="40000"/>
                <a:lumOff val="60000"/>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defRPr/>
            </a:pPr>
            <a:endParaRPr lang="es-ES">
              <a:solidFill>
                <a:prstClr val="white"/>
              </a:solidFill>
            </a:endParaRPr>
          </a:p>
        </p:txBody>
      </p:sp>
      <p:sp>
        <p:nvSpPr>
          <p:cNvPr id="53" name="52 Flecha arriba"/>
          <p:cNvSpPr/>
          <p:nvPr/>
        </p:nvSpPr>
        <p:spPr>
          <a:xfrm>
            <a:off x="5524500" y="785814"/>
            <a:ext cx="71438" cy="142875"/>
          </a:xfrm>
          <a:prstGeom prst="upArrow">
            <a:avLst/>
          </a:prstGeom>
          <a:solidFill>
            <a:schemeClr val="accent1">
              <a:lumMod val="75000"/>
            </a:schemeClr>
          </a:solidFill>
          <a:ln>
            <a:solidFill>
              <a:schemeClr val="tx2">
                <a:lumMod val="40000"/>
                <a:lumOff val="60000"/>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defRPr/>
            </a:pPr>
            <a:endParaRPr lang="es-ES">
              <a:solidFill>
                <a:prstClr val="white"/>
              </a:solidFill>
            </a:endParaRPr>
          </a:p>
        </p:txBody>
      </p:sp>
      <p:sp>
        <p:nvSpPr>
          <p:cNvPr id="55" name="54 Flecha arriba"/>
          <p:cNvSpPr/>
          <p:nvPr/>
        </p:nvSpPr>
        <p:spPr>
          <a:xfrm>
            <a:off x="2738439" y="785814"/>
            <a:ext cx="71437" cy="142875"/>
          </a:xfrm>
          <a:prstGeom prst="upArrow">
            <a:avLst/>
          </a:prstGeom>
          <a:solidFill>
            <a:srgbClr val="003399"/>
          </a:solidFill>
          <a:ln>
            <a:solidFill>
              <a:schemeClr val="tx2">
                <a:lumMod val="40000"/>
                <a:lumOff val="60000"/>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defRPr/>
            </a:pPr>
            <a:endParaRPr lang="es-ES">
              <a:solidFill>
                <a:prstClr val="white"/>
              </a:solidFill>
            </a:endParaRPr>
          </a:p>
        </p:txBody>
      </p:sp>
      <p:cxnSp>
        <p:nvCxnSpPr>
          <p:cNvPr id="57" name="56 Conector recto de flecha"/>
          <p:cNvCxnSpPr/>
          <p:nvPr/>
        </p:nvCxnSpPr>
        <p:spPr>
          <a:xfrm>
            <a:off x="6953251" y="1428750"/>
            <a:ext cx="1928813" cy="1588"/>
          </a:xfrm>
          <a:prstGeom prst="straightConnector1">
            <a:avLst/>
          </a:prstGeom>
          <a:ln w="254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9" name="58 Conector recto de flecha"/>
          <p:cNvCxnSpPr/>
          <p:nvPr/>
        </p:nvCxnSpPr>
        <p:spPr>
          <a:xfrm>
            <a:off x="4095751" y="1285875"/>
            <a:ext cx="4786313" cy="1588"/>
          </a:xfrm>
          <a:prstGeom prst="straightConnector1">
            <a:avLst/>
          </a:prstGeom>
          <a:ln w="254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1" name="60 Conector recto de flecha"/>
          <p:cNvCxnSpPr/>
          <p:nvPr/>
        </p:nvCxnSpPr>
        <p:spPr>
          <a:xfrm rot="10800000">
            <a:off x="4095751" y="1428750"/>
            <a:ext cx="500063" cy="158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63" name="62 Conector recto de flecha"/>
          <p:cNvCxnSpPr/>
          <p:nvPr/>
        </p:nvCxnSpPr>
        <p:spPr>
          <a:xfrm flipV="1">
            <a:off x="4024313" y="1143001"/>
            <a:ext cx="500062" cy="142875"/>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65" name="64 Conector recto de flecha"/>
          <p:cNvCxnSpPr/>
          <p:nvPr/>
        </p:nvCxnSpPr>
        <p:spPr>
          <a:xfrm rot="10800000" flipV="1">
            <a:off x="4024313" y="571501"/>
            <a:ext cx="500062" cy="428625"/>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67" name="66 Conector recto de flecha"/>
          <p:cNvCxnSpPr/>
          <p:nvPr/>
        </p:nvCxnSpPr>
        <p:spPr>
          <a:xfrm rot="5400000" flipH="1" flipV="1">
            <a:off x="5989638" y="2463801"/>
            <a:ext cx="1214438" cy="1587"/>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70" name="69 Flecha arriba"/>
          <p:cNvSpPr/>
          <p:nvPr/>
        </p:nvSpPr>
        <p:spPr>
          <a:xfrm>
            <a:off x="2738439" y="1143001"/>
            <a:ext cx="71437" cy="142875"/>
          </a:xfrm>
          <a:prstGeom prst="upArrow">
            <a:avLst/>
          </a:prstGeom>
          <a:solidFill>
            <a:schemeClr val="accent1">
              <a:lumMod val="75000"/>
            </a:schemeClr>
          </a:solidFill>
          <a:ln>
            <a:solidFill>
              <a:schemeClr val="tx2">
                <a:lumMod val="40000"/>
                <a:lumOff val="60000"/>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defRPr/>
            </a:pPr>
            <a:endParaRPr lang="es-ES">
              <a:solidFill>
                <a:prstClr val="white"/>
              </a:solidFill>
            </a:endParaRPr>
          </a:p>
        </p:txBody>
      </p:sp>
      <p:pic>
        <p:nvPicPr>
          <p:cNvPr id="38" name="Picture 2" descr="LogoHipatia"/>
          <p:cNvPicPr>
            <a:picLocks noChangeAspect="1" noChangeArrowheads="1"/>
          </p:cNvPicPr>
          <p:nvPr/>
        </p:nvPicPr>
        <p:blipFill>
          <a:blip r:embed="rId2" cstate="print"/>
          <a:srcRect/>
          <a:stretch>
            <a:fillRect/>
          </a:stretch>
        </p:blipFill>
        <p:spPr bwMode="auto">
          <a:xfrm>
            <a:off x="-1" y="-1"/>
            <a:ext cx="1540829" cy="1125415"/>
          </a:xfrm>
          <a:prstGeom prst="rect">
            <a:avLst/>
          </a:prstGeom>
          <a:noFill/>
        </p:spPr>
      </p:pic>
    </p:spTree>
    <p:extLst>
      <p:ext uri="{BB962C8B-B14F-4D97-AF65-F5344CB8AC3E}">
        <p14:creationId xmlns:p14="http://schemas.microsoft.com/office/powerpoint/2010/main" val="6808272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1524000" y="1428736"/>
            <a:ext cx="9144000" cy="4429156"/>
          </a:xfrm>
          <a:prstGeom prst="rect">
            <a:avLst/>
          </a:prstGeom>
        </p:spPr>
        <p:txBody>
          <a:bodyPr>
            <a:noAutofit/>
          </a:bodyPr>
          <a:lstStyle/>
          <a:p>
            <a:pPr algn="ctr" defTabSz="914400">
              <a:spcBef>
                <a:spcPct val="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s-ES" sz="4000" b="1" dirty="0">
                <a:ln w="6350">
                  <a:noFill/>
                </a:ln>
                <a:solidFill>
                  <a:srgbClr val="7030A0"/>
                </a:solidFill>
                <a:effectLst>
                  <a:outerShdw blurRad="127000" dist="200000" dir="2700000" algn="tl" rotWithShape="0">
                    <a:srgbClr val="000000">
                      <a:alpha val="30000"/>
                    </a:srgbClr>
                  </a:outerShdw>
                </a:effectLst>
              </a:rPr>
              <a:t>Y si repite ¿qué pasaría?</a:t>
            </a:r>
          </a:p>
          <a:p>
            <a:pPr algn="ctr" defTabSz="914400">
              <a:spcBef>
                <a:spcPct val="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s-ES" sz="4000" b="1" dirty="0">
              <a:ln w="6350">
                <a:noFill/>
              </a:ln>
              <a:solidFill>
                <a:srgbClr val="7030A0"/>
              </a:solidFill>
              <a:effectLst>
                <a:outerShdw blurRad="127000" dist="200000" dir="2700000" algn="tl" rotWithShape="0">
                  <a:srgbClr val="000000">
                    <a:alpha val="30000"/>
                  </a:srgbClr>
                </a:outerShdw>
              </a:effectLst>
            </a:endParaRPr>
          </a:p>
          <a:p>
            <a:pPr algn="ctr" defTabSz="914400">
              <a:spcBef>
                <a:spcPct val="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s-ES" sz="4000" b="1" dirty="0">
              <a:ln w="6350">
                <a:noFill/>
              </a:ln>
              <a:solidFill>
                <a:srgbClr val="7030A0"/>
              </a:solidFill>
              <a:effectLst>
                <a:outerShdw blurRad="127000" dist="200000" dir="2700000" algn="tl" rotWithShape="0">
                  <a:srgbClr val="000000">
                    <a:alpha val="30000"/>
                  </a:srgbClr>
                </a:outerShdw>
              </a:effectLst>
            </a:endParaRPr>
          </a:p>
        </p:txBody>
      </p:sp>
      <p:cxnSp>
        <p:nvCxnSpPr>
          <p:cNvPr id="4" name="3 Conector recto de flecha"/>
          <p:cNvCxnSpPr/>
          <p:nvPr/>
        </p:nvCxnSpPr>
        <p:spPr>
          <a:xfrm flipH="1">
            <a:off x="3705796" y="2204864"/>
            <a:ext cx="950045" cy="65424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 name="4 Conector recto de flecha"/>
          <p:cNvCxnSpPr/>
          <p:nvPr/>
        </p:nvCxnSpPr>
        <p:spPr>
          <a:xfrm>
            <a:off x="6023992" y="2132856"/>
            <a:ext cx="1613180" cy="7133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12 Elipse"/>
          <p:cNvSpPr/>
          <p:nvPr/>
        </p:nvSpPr>
        <p:spPr>
          <a:xfrm>
            <a:off x="1868830" y="2859110"/>
            <a:ext cx="2197575" cy="19093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s-ES" dirty="0">
                <a:solidFill>
                  <a:prstClr val="white"/>
                </a:solidFill>
              </a:rPr>
              <a:t>Renunciar a materias aprobadas</a:t>
            </a:r>
          </a:p>
        </p:txBody>
      </p:sp>
      <p:sp>
        <p:nvSpPr>
          <p:cNvPr id="14" name="13 Elipse"/>
          <p:cNvSpPr/>
          <p:nvPr/>
        </p:nvSpPr>
        <p:spPr>
          <a:xfrm>
            <a:off x="7450087" y="2708920"/>
            <a:ext cx="2505281" cy="18373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s-ES" dirty="0">
                <a:solidFill>
                  <a:prstClr val="white"/>
                </a:solidFill>
              </a:rPr>
              <a:t>Repetir sólo materias suspensas</a:t>
            </a:r>
          </a:p>
        </p:txBody>
      </p:sp>
      <p:pic>
        <p:nvPicPr>
          <p:cNvPr id="7" name="Picture 2" descr="LogoHipatia"/>
          <p:cNvPicPr>
            <a:picLocks noChangeAspect="1" noChangeArrowheads="1"/>
          </p:cNvPicPr>
          <p:nvPr/>
        </p:nvPicPr>
        <p:blipFill>
          <a:blip r:embed="rId2" cstate="print"/>
          <a:srcRect/>
          <a:stretch>
            <a:fillRect/>
          </a:stretch>
        </p:blipFill>
        <p:spPr bwMode="auto">
          <a:xfrm>
            <a:off x="-1" y="-1"/>
            <a:ext cx="1540829" cy="1125415"/>
          </a:xfrm>
          <a:prstGeom prst="rect">
            <a:avLst/>
          </a:prstGeom>
          <a:noFill/>
        </p:spPr>
      </p:pic>
    </p:spTree>
    <p:extLst>
      <p:ext uri="{BB962C8B-B14F-4D97-AF65-F5344CB8AC3E}">
        <p14:creationId xmlns:p14="http://schemas.microsoft.com/office/powerpoint/2010/main" val="18633375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24661" y="1438348"/>
            <a:ext cx="6766120" cy="3469253"/>
          </a:xfrm>
          <a:prstGeom prst="rect">
            <a:avLst/>
          </a:prstGeom>
        </p:spPr>
      </p:pic>
      <p:pic>
        <p:nvPicPr>
          <p:cNvPr id="6" name="Picture 2" descr="LogoHipatia"/>
          <p:cNvPicPr>
            <a:picLocks noChangeAspect="1" noChangeArrowheads="1"/>
          </p:cNvPicPr>
          <p:nvPr/>
        </p:nvPicPr>
        <p:blipFill>
          <a:blip r:embed="rId3" cstate="print"/>
          <a:srcRect/>
          <a:stretch>
            <a:fillRect/>
          </a:stretch>
        </p:blipFill>
        <p:spPr bwMode="auto">
          <a:xfrm>
            <a:off x="-1" y="-1"/>
            <a:ext cx="1540829" cy="1125415"/>
          </a:xfrm>
          <a:prstGeom prst="rect">
            <a:avLst/>
          </a:prstGeom>
          <a:noFill/>
        </p:spPr>
      </p:pic>
      <p:sp>
        <p:nvSpPr>
          <p:cNvPr id="7" name="6 CuadroTexto"/>
          <p:cNvSpPr txBox="1"/>
          <p:nvPr/>
        </p:nvSpPr>
        <p:spPr>
          <a:xfrm>
            <a:off x="1899138" y="5779251"/>
            <a:ext cx="9256542" cy="523220"/>
          </a:xfrm>
          <a:prstGeom prst="rect">
            <a:avLst/>
          </a:prstGeom>
          <a:noFill/>
        </p:spPr>
        <p:txBody>
          <a:bodyPr wrap="square" rtlCol="0">
            <a:spAutoFit/>
          </a:bodyPr>
          <a:lstStyle/>
          <a:p>
            <a:r>
              <a:rPr lang="es-ES" sz="2800" b="1" dirty="0"/>
              <a:t>coordinacionbachillerato@colegiohipatia.fuhem.es</a:t>
            </a:r>
          </a:p>
        </p:txBody>
      </p:sp>
    </p:spTree>
    <p:extLst>
      <p:ext uri="{BB962C8B-B14F-4D97-AF65-F5344CB8AC3E}">
        <p14:creationId xmlns:p14="http://schemas.microsoft.com/office/powerpoint/2010/main" val="23465782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txBox="1">
            <a:spLocks/>
          </p:cNvSpPr>
          <p:nvPr/>
        </p:nvSpPr>
        <p:spPr>
          <a:xfrm>
            <a:off x="1259854" y="562706"/>
            <a:ext cx="9113584" cy="735084"/>
          </a:xfrm>
          <a:prstGeom prst="rect">
            <a:avLst/>
          </a:prstGeom>
        </p:spPr>
        <p:txBody>
          <a:bodyPr>
            <a:normAutofit fontScale="85000" lnSpcReduction="20000"/>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3100" b="1" dirty="0" err="1">
                <a:latin typeface="Verdana" pitchFamily="34" charset="0"/>
                <a:ea typeface="Verdana" pitchFamily="34" charset="0"/>
                <a:cs typeface="Verdana" pitchFamily="34" charset="0"/>
              </a:rPr>
              <a:t>PevAU</a:t>
            </a:r>
            <a:endParaRPr lang="es-ES" sz="3100" b="1" dirty="0">
              <a:latin typeface="Verdana" pitchFamily="34" charset="0"/>
              <a:ea typeface="Verdana" pitchFamily="34" charset="0"/>
              <a:cs typeface="Verdana" pitchFamily="34" charset="0"/>
            </a:endParaRPr>
          </a:p>
          <a:p>
            <a:r>
              <a:rPr lang="es-ES_tradnl" sz="3100" b="1" dirty="0">
                <a:latin typeface="Verdana" pitchFamily="34" charset="0"/>
                <a:ea typeface="Verdana" pitchFamily="34" charset="0"/>
                <a:cs typeface="Verdana" pitchFamily="34" charset="0"/>
              </a:rPr>
              <a:t>(Prueba obligatoria)</a:t>
            </a:r>
            <a:endParaRPr lang="es-ES" sz="2700" dirty="0"/>
          </a:p>
        </p:txBody>
      </p:sp>
      <p:pic>
        <p:nvPicPr>
          <p:cNvPr id="15" name="Picture 2" descr="LogoHipatia"/>
          <p:cNvPicPr>
            <a:picLocks noChangeAspect="1" noChangeArrowheads="1"/>
          </p:cNvPicPr>
          <p:nvPr/>
        </p:nvPicPr>
        <p:blipFill>
          <a:blip r:embed="rId2" cstate="print"/>
          <a:srcRect/>
          <a:stretch>
            <a:fillRect/>
          </a:stretch>
        </p:blipFill>
        <p:spPr bwMode="auto">
          <a:xfrm>
            <a:off x="-1" y="-1"/>
            <a:ext cx="1540829" cy="1125415"/>
          </a:xfrm>
          <a:prstGeom prst="rect">
            <a:avLst/>
          </a:prstGeom>
          <a:noFill/>
        </p:spPr>
      </p:pic>
      <p:graphicFrame>
        <p:nvGraphicFramePr>
          <p:cNvPr id="2" name="Tabla 1"/>
          <p:cNvGraphicFramePr>
            <a:graphicFrameLocks noGrp="1"/>
          </p:cNvGraphicFramePr>
          <p:nvPr>
            <p:extLst>
              <p:ext uri="{D42A27DB-BD31-4B8C-83A1-F6EECF244321}">
                <p14:modId xmlns:p14="http://schemas.microsoft.com/office/powerpoint/2010/main" val="3779086057"/>
              </p:ext>
            </p:extLst>
          </p:nvPr>
        </p:nvGraphicFramePr>
        <p:xfrm>
          <a:off x="1540830" y="1584102"/>
          <a:ext cx="8832608" cy="2913888"/>
        </p:xfrm>
        <a:graphic>
          <a:graphicData uri="http://schemas.openxmlformats.org/drawingml/2006/table">
            <a:tbl>
              <a:tblPr firstRow="1" firstCol="1" bandRow="1">
                <a:tableStyleId>{5C22544A-7EE6-4342-B048-85BDC9FD1C3A}</a:tableStyleId>
              </a:tblPr>
              <a:tblGrid>
                <a:gridCol w="1710137">
                  <a:extLst>
                    <a:ext uri="{9D8B030D-6E8A-4147-A177-3AD203B41FA5}">
                      <a16:colId xmlns:a16="http://schemas.microsoft.com/office/drawing/2014/main" val="20000"/>
                    </a:ext>
                  </a:extLst>
                </a:gridCol>
                <a:gridCol w="1868312">
                  <a:extLst>
                    <a:ext uri="{9D8B030D-6E8A-4147-A177-3AD203B41FA5}">
                      <a16:colId xmlns:a16="http://schemas.microsoft.com/office/drawing/2014/main" val="20001"/>
                    </a:ext>
                  </a:extLst>
                </a:gridCol>
                <a:gridCol w="1824581">
                  <a:extLst>
                    <a:ext uri="{9D8B030D-6E8A-4147-A177-3AD203B41FA5}">
                      <a16:colId xmlns:a16="http://schemas.microsoft.com/office/drawing/2014/main" val="20002"/>
                    </a:ext>
                  </a:extLst>
                </a:gridCol>
                <a:gridCol w="1714789">
                  <a:extLst>
                    <a:ext uri="{9D8B030D-6E8A-4147-A177-3AD203B41FA5}">
                      <a16:colId xmlns:a16="http://schemas.microsoft.com/office/drawing/2014/main" val="20003"/>
                    </a:ext>
                  </a:extLst>
                </a:gridCol>
                <a:gridCol w="1714789">
                  <a:extLst>
                    <a:ext uri="{9D8B030D-6E8A-4147-A177-3AD203B41FA5}">
                      <a16:colId xmlns:a16="http://schemas.microsoft.com/office/drawing/2014/main" val="20004"/>
                    </a:ext>
                  </a:extLst>
                </a:gridCol>
              </a:tblGrid>
              <a:tr h="971296">
                <a:tc>
                  <a:txBody>
                    <a:bodyPr/>
                    <a:lstStyle/>
                    <a:p>
                      <a:pPr>
                        <a:lnSpc>
                          <a:spcPct val="107000"/>
                        </a:lnSpc>
                        <a:spcAft>
                          <a:spcPts val="0"/>
                        </a:spcAft>
                      </a:pPr>
                      <a:r>
                        <a:rPr lang="es-ES_tradnl" sz="1400" dirty="0">
                          <a:effectLst/>
                          <a:latin typeface="Tahoma" panose="020B0604030504040204" pitchFamily="34" charset="0"/>
                          <a:ea typeface="Tahoma" panose="020B0604030504040204" pitchFamily="34" charset="0"/>
                          <a:cs typeface="Tahoma" panose="020B0604030504040204" pitchFamily="34" charset="0"/>
                        </a:rPr>
                        <a:t> </a:t>
                      </a:r>
                      <a:endParaRPr lang="es-ES" sz="14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a:lnSpc>
                          <a:spcPct val="107000"/>
                        </a:lnSpc>
                        <a:spcAft>
                          <a:spcPts val="0"/>
                        </a:spcAft>
                      </a:pPr>
                      <a:r>
                        <a:rPr lang="es-ES_tradnl" sz="1400" b="1" dirty="0">
                          <a:effectLst/>
                          <a:latin typeface="Tahoma" panose="020B0604030504040204" pitchFamily="34" charset="0"/>
                          <a:ea typeface="Tahoma" panose="020B0604030504040204" pitchFamily="34" charset="0"/>
                          <a:cs typeface="Tahoma" panose="020B0604030504040204" pitchFamily="34" charset="0"/>
                        </a:rPr>
                        <a:t>MODALIDAD CCCSS, OPCIÓN HUMANIDADES</a:t>
                      </a:r>
                      <a:endParaRPr lang="es-ES" sz="1400" b="1"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tc>
                <a:tc>
                  <a:txBody>
                    <a:bodyPr/>
                    <a:lstStyle/>
                    <a:p>
                      <a:pPr algn="ctr">
                        <a:lnSpc>
                          <a:spcPct val="107000"/>
                        </a:lnSpc>
                        <a:spcAft>
                          <a:spcPts val="0"/>
                        </a:spcAft>
                      </a:pPr>
                      <a:r>
                        <a:rPr lang="es-ES_tradnl" sz="1400" b="1" dirty="0">
                          <a:effectLst/>
                          <a:latin typeface="Tahoma" panose="020B0604030504040204" pitchFamily="34" charset="0"/>
                          <a:ea typeface="Tahoma" panose="020B0604030504040204" pitchFamily="34" charset="0"/>
                          <a:cs typeface="Tahoma" panose="020B0604030504040204" pitchFamily="34" charset="0"/>
                        </a:rPr>
                        <a:t>MODALIDAD CCSS, OPCION CIENCIAS SOCIALES</a:t>
                      </a:r>
                      <a:endParaRPr lang="es-ES" sz="1400" b="1"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tc>
                <a:tc>
                  <a:txBody>
                    <a:bodyPr/>
                    <a:lstStyle/>
                    <a:p>
                      <a:pPr algn="ctr">
                        <a:lnSpc>
                          <a:spcPct val="107000"/>
                        </a:lnSpc>
                        <a:spcAft>
                          <a:spcPts val="0"/>
                        </a:spcAft>
                      </a:pPr>
                      <a:r>
                        <a:rPr lang="es-ES_tradnl" sz="1400" b="1" dirty="0">
                          <a:effectLst/>
                          <a:latin typeface="Tahoma" panose="020B0604030504040204" pitchFamily="34" charset="0"/>
                          <a:ea typeface="Tahoma" panose="020B0604030504040204" pitchFamily="34" charset="0"/>
                          <a:cs typeface="Tahoma" panose="020B0604030504040204" pitchFamily="34" charset="0"/>
                        </a:rPr>
                        <a:t>MODALIDAD CIENCIAS</a:t>
                      </a:r>
                      <a:endParaRPr lang="es-ES" sz="1400" b="1"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tc>
                <a:tc>
                  <a:txBody>
                    <a:bodyPr/>
                    <a:lstStyle/>
                    <a:p>
                      <a:pPr algn="ctr">
                        <a:lnSpc>
                          <a:spcPct val="107000"/>
                        </a:lnSpc>
                        <a:spcAft>
                          <a:spcPts val="0"/>
                        </a:spcAft>
                      </a:pPr>
                      <a:r>
                        <a:rPr lang="es-ES_tradnl" sz="1400" b="1" dirty="0">
                          <a:effectLst/>
                          <a:latin typeface="Tahoma" panose="020B0604030504040204" pitchFamily="34" charset="0"/>
                          <a:ea typeface="Tahoma" panose="020B0604030504040204" pitchFamily="34" charset="0"/>
                          <a:cs typeface="Tahoma" panose="020B0604030504040204" pitchFamily="34" charset="0"/>
                        </a:rPr>
                        <a:t>MODALIDAD ARTES</a:t>
                      </a:r>
                      <a:endParaRPr lang="es-ES" sz="1400" b="1"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tc>
                <a:extLst>
                  <a:ext uri="{0D108BD9-81ED-4DB2-BD59-A6C34878D82A}">
                    <a16:rowId xmlns:a16="http://schemas.microsoft.com/office/drawing/2014/main" val="10000"/>
                  </a:ext>
                </a:extLst>
              </a:tr>
              <a:tr h="971296">
                <a:tc>
                  <a:txBody>
                    <a:bodyPr/>
                    <a:lstStyle/>
                    <a:p>
                      <a:pPr>
                        <a:lnSpc>
                          <a:spcPct val="107000"/>
                        </a:lnSpc>
                        <a:spcAft>
                          <a:spcPts val="0"/>
                        </a:spcAft>
                      </a:pPr>
                      <a:r>
                        <a:rPr lang="es-ES_tradnl" sz="1400" dirty="0">
                          <a:effectLst/>
                          <a:latin typeface="Tahoma" panose="020B0604030504040204" pitchFamily="34" charset="0"/>
                          <a:ea typeface="Tahoma" panose="020B0604030504040204" pitchFamily="34" charset="0"/>
                          <a:cs typeface="Tahoma" panose="020B0604030504040204" pitchFamily="34" charset="0"/>
                        </a:rPr>
                        <a:t>MATERIAS TRONCALES</a:t>
                      </a:r>
                      <a:endParaRPr lang="es-ES" sz="1400" dirty="0">
                        <a:effectLst/>
                        <a:latin typeface="Tahoma" panose="020B0604030504040204" pitchFamily="34" charset="0"/>
                        <a:ea typeface="Tahoma" panose="020B0604030504040204" pitchFamily="34" charset="0"/>
                        <a:cs typeface="Tahoma" panose="020B0604030504040204" pitchFamily="34" charset="0"/>
                      </a:endParaRPr>
                    </a:p>
                    <a:p>
                      <a:pPr>
                        <a:lnSpc>
                          <a:spcPct val="107000"/>
                        </a:lnSpc>
                        <a:spcAft>
                          <a:spcPts val="0"/>
                        </a:spcAft>
                      </a:pPr>
                      <a:r>
                        <a:rPr lang="es-ES_tradnl" sz="1400" dirty="0">
                          <a:effectLst/>
                          <a:latin typeface="Tahoma" panose="020B0604030504040204" pitchFamily="34" charset="0"/>
                          <a:ea typeface="Tahoma" panose="020B0604030504040204" pitchFamily="34" charset="0"/>
                          <a:cs typeface="Tahoma" panose="020B0604030504040204" pitchFamily="34" charset="0"/>
                        </a:rPr>
                        <a:t>GENERALES</a:t>
                      </a:r>
                      <a:endParaRPr lang="es-ES" sz="14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tc>
                <a:tc gridSpan="4">
                  <a:txBody>
                    <a:bodyPr/>
                    <a:lstStyle/>
                    <a:p>
                      <a:pPr algn="ctr">
                        <a:lnSpc>
                          <a:spcPct val="107000"/>
                        </a:lnSpc>
                        <a:spcAft>
                          <a:spcPts val="0"/>
                        </a:spcAft>
                      </a:pPr>
                      <a:r>
                        <a:rPr lang="es-ES_tradnl" sz="1400" dirty="0">
                          <a:effectLst/>
                          <a:latin typeface="Tahoma" panose="020B0604030504040204" pitchFamily="34" charset="0"/>
                          <a:ea typeface="Tahoma" panose="020B0604030504040204" pitchFamily="34" charset="0"/>
                          <a:cs typeface="Tahoma" panose="020B0604030504040204" pitchFamily="34" charset="0"/>
                        </a:rPr>
                        <a:t>Lengua Castellana y Literatura II, Historia de España, Primera Lengua Extranjera II </a:t>
                      </a:r>
                      <a:r>
                        <a:rPr lang="es-ES_tradnl" sz="1100" i="1" dirty="0">
                          <a:effectLst/>
                          <a:latin typeface="Tahoma" panose="020B0604030504040204" pitchFamily="34" charset="0"/>
                          <a:ea typeface="Tahoma" panose="020B0604030504040204" pitchFamily="34" charset="0"/>
                          <a:cs typeface="Tahoma" panose="020B0604030504040204" pitchFamily="34" charset="0"/>
                        </a:rPr>
                        <a:t>(siempre el idioma cursado en bachillerato)</a:t>
                      </a:r>
                      <a:endParaRPr lang="es-ES" sz="1100" i="1"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1"/>
                  </a:ext>
                </a:extLst>
              </a:tr>
              <a:tr h="971296">
                <a:tc>
                  <a:txBody>
                    <a:bodyPr/>
                    <a:lstStyle/>
                    <a:p>
                      <a:pPr>
                        <a:lnSpc>
                          <a:spcPct val="107000"/>
                        </a:lnSpc>
                        <a:spcAft>
                          <a:spcPts val="0"/>
                        </a:spcAft>
                      </a:pPr>
                      <a:r>
                        <a:rPr lang="es-ES_tradnl" sz="1400" dirty="0">
                          <a:effectLst/>
                          <a:latin typeface="Tahoma" panose="020B0604030504040204" pitchFamily="34" charset="0"/>
                          <a:ea typeface="Tahoma" panose="020B0604030504040204" pitchFamily="34" charset="0"/>
                          <a:cs typeface="Tahoma" panose="020B0604030504040204" pitchFamily="34" charset="0"/>
                        </a:rPr>
                        <a:t>MATERIALES TRONCALES DE</a:t>
                      </a:r>
                      <a:endParaRPr lang="es-ES" sz="1400" dirty="0">
                        <a:effectLst/>
                        <a:latin typeface="Tahoma" panose="020B0604030504040204" pitchFamily="34" charset="0"/>
                        <a:ea typeface="Tahoma" panose="020B0604030504040204" pitchFamily="34" charset="0"/>
                        <a:cs typeface="Tahoma" panose="020B0604030504040204" pitchFamily="34" charset="0"/>
                      </a:endParaRPr>
                    </a:p>
                    <a:p>
                      <a:pPr>
                        <a:lnSpc>
                          <a:spcPct val="107000"/>
                        </a:lnSpc>
                        <a:spcAft>
                          <a:spcPts val="0"/>
                        </a:spcAft>
                      </a:pPr>
                      <a:r>
                        <a:rPr lang="es-ES_tradnl" sz="1400" dirty="0">
                          <a:effectLst/>
                          <a:latin typeface="Tahoma" panose="020B0604030504040204" pitchFamily="34" charset="0"/>
                          <a:ea typeface="Tahoma" panose="020B0604030504040204" pitchFamily="34" charset="0"/>
                          <a:cs typeface="Tahoma" panose="020B0604030504040204" pitchFamily="34" charset="0"/>
                        </a:rPr>
                        <a:t>MODALIDAD</a:t>
                      </a:r>
                      <a:endParaRPr lang="es-ES" sz="14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tc>
                <a:tc>
                  <a:txBody>
                    <a:bodyPr/>
                    <a:lstStyle/>
                    <a:p>
                      <a:pPr algn="ctr">
                        <a:lnSpc>
                          <a:spcPct val="107000"/>
                        </a:lnSpc>
                        <a:spcAft>
                          <a:spcPts val="0"/>
                        </a:spcAft>
                      </a:pPr>
                      <a:r>
                        <a:rPr lang="es-ES_tradnl" sz="1400">
                          <a:effectLst/>
                          <a:latin typeface="Tahoma" panose="020B0604030504040204" pitchFamily="34" charset="0"/>
                          <a:ea typeface="Tahoma" panose="020B0604030504040204" pitchFamily="34" charset="0"/>
                          <a:cs typeface="Tahoma" panose="020B0604030504040204" pitchFamily="34" charset="0"/>
                        </a:rPr>
                        <a:t>Latín II</a:t>
                      </a:r>
                      <a:endParaRPr lang="es-ES" sz="140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tc>
                <a:tc>
                  <a:txBody>
                    <a:bodyPr/>
                    <a:lstStyle/>
                    <a:p>
                      <a:pPr algn="ctr">
                        <a:lnSpc>
                          <a:spcPct val="107000"/>
                        </a:lnSpc>
                        <a:spcAft>
                          <a:spcPts val="0"/>
                        </a:spcAft>
                      </a:pPr>
                      <a:r>
                        <a:rPr lang="es-ES_tradnl" sz="1400">
                          <a:effectLst/>
                          <a:latin typeface="Tahoma" panose="020B0604030504040204" pitchFamily="34" charset="0"/>
                          <a:ea typeface="Tahoma" panose="020B0604030504040204" pitchFamily="34" charset="0"/>
                          <a:cs typeface="Tahoma" panose="020B0604030504040204" pitchFamily="34" charset="0"/>
                        </a:rPr>
                        <a:t>Matemáticas aplicadas a las CCSS II</a:t>
                      </a:r>
                      <a:endParaRPr lang="es-ES" sz="140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tc>
                <a:tc>
                  <a:txBody>
                    <a:bodyPr/>
                    <a:lstStyle/>
                    <a:p>
                      <a:pPr algn="ctr">
                        <a:lnSpc>
                          <a:spcPct val="107000"/>
                        </a:lnSpc>
                        <a:spcAft>
                          <a:spcPts val="0"/>
                        </a:spcAft>
                      </a:pPr>
                      <a:r>
                        <a:rPr lang="es-ES_tradnl" sz="1400" dirty="0">
                          <a:effectLst/>
                          <a:latin typeface="Tahoma" panose="020B0604030504040204" pitchFamily="34" charset="0"/>
                          <a:ea typeface="Tahoma" panose="020B0604030504040204" pitchFamily="34" charset="0"/>
                          <a:cs typeface="Tahoma" panose="020B0604030504040204" pitchFamily="34" charset="0"/>
                        </a:rPr>
                        <a:t>Matemáticas II</a:t>
                      </a:r>
                      <a:endParaRPr lang="es-ES" sz="14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tc>
                <a:tc>
                  <a:txBody>
                    <a:bodyPr/>
                    <a:lstStyle/>
                    <a:p>
                      <a:pPr algn="ctr">
                        <a:lnSpc>
                          <a:spcPct val="107000"/>
                        </a:lnSpc>
                        <a:spcAft>
                          <a:spcPts val="0"/>
                        </a:spcAft>
                      </a:pPr>
                      <a:r>
                        <a:rPr lang="es-ES_tradnl" sz="1400" dirty="0">
                          <a:effectLst/>
                          <a:latin typeface="Tahoma" panose="020B0604030504040204" pitchFamily="34" charset="0"/>
                          <a:ea typeface="Tahoma" panose="020B0604030504040204" pitchFamily="34" charset="0"/>
                          <a:cs typeface="Tahoma" panose="020B0604030504040204" pitchFamily="34" charset="0"/>
                        </a:rPr>
                        <a:t>Fundamentos de Arte II</a:t>
                      </a:r>
                      <a:endParaRPr lang="es-ES" sz="14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tc>
                <a:extLst>
                  <a:ext uri="{0D108BD9-81ED-4DB2-BD59-A6C34878D82A}">
                    <a16:rowId xmlns:a16="http://schemas.microsoft.com/office/drawing/2014/main" val="10002"/>
                  </a:ext>
                </a:extLst>
              </a:tr>
            </a:tbl>
          </a:graphicData>
        </a:graphic>
      </p:graphicFrame>
      <p:sp>
        <p:nvSpPr>
          <p:cNvPr id="6" name="Rectángulo 5"/>
          <p:cNvSpPr/>
          <p:nvPr/>
        </p:nvSpPr>
        <p:spPr>
          <a:xfrm>
            <a:off x="2365419" y="5011787"/>
            <a:ext cx="8221014" cy="375552"/>
          </a:xfrm>
          <a:prstGeom prst="rect">
            <a:avLst/>
          </a:prstGeom>
        </p:spPr>
        <p:txBody>
          <a:bodyPr wrap="square">
            <a:spAutoFit/>
          </a:bodyPr>
          <a:lstStyle/>
          <a:p>
            <a:pPr>
              <a:lnSpc>
                <a:spcPct val="107000"/>
              </a:lnSpc>
              <a:spcAft>
                <a:spcPts val="800"/>
              </a:spcAft>
            </a:pPr>
            <a:r>
              <a:rPr lang="es-ES_tradnl" b="1" dirty="0">
                <a:effectLst/>
                <a:latin typeface="Calibri" panose="020F0502020204030204" pitchFamily="34" charset="0"/>
                <a:ea typeface="Calibri" panose="020F0502020204030204" pitchFamily="34" charset="0"/>
                <a:cs typeface="Times New Roman" panose="02020603050405020304" pitchFamily="18" charset="0"/>
              </a:rPr>
              <a:t>Validez de la prueba: indefinida</a:t>
            </a:r>
            <a:endParaRPr lang="es-ES"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07720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txBox="1">
            <a:spLocks/>
          </p:cNvSpPr>
          <p:nvPr/>
        </p:nvSpPr>
        <p:spPr>
          <a:xfrm>
            <a:off x="1259854" y="195164"/>
            <a:ext cx="9113584" cy="735084"/>
          </a:xfrm>
          <a:prstGeom prst="rect">
            <a:avLst/>
          </a:prstGeom>
        </p:spPr>
        <p:txBody>
          <a:bodyPr>
            <a:normAutofit fontScale="85000" lnSpcReduction="20000"/>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3100" b="1" dirty="0">
                <a:latin typeface="Verdana" pitchFamily="34" charset="0"/>
                <a:ea typeface="Verdana" pitchFamily="34" charset="0"/>
                <a:cs typeface="Verdana" pitchFamily="34" charset="0"/>
              </a:rPr>
              <a:t>Para subir nota…</a:t>
            </a:r>
          </a:p>
          <a:p>
            <a:r>
              <a:rPr lang="es-ES_tradnl" sz="3100" b="1" dirty="0">
                <a:latin typeface="Verdana" pitchFamily="34" charset="0"/>
                <a:ea typeface="Verdana" pitchFamily="34" charset="0"/>
                <a:cs typeface="Verdana" pitchFamily="34" charset="0"/>
              </a:rPr>
              <a:t>(Prueba voluntaria)</a:t>
            </a:r>
            <a:endParaRPr lang="es-ES" sz="2700" dirty="0"/>
          </a:p>
        </p:txBody>
      </p:sp>
      <p:pic>
        <p:nvPicPr>
          <p:cNvPr id="15" name="Picture 2" descr="LogoHipatia"/>
          <p:cNvPicPr>
            <a:picLocks noChangeAspect="1" noChangeArrowheads="1"/>
          </p:cNvPicPr>
          <p:nvPr/>
        </p:nvPicPr>
        <p:blipFill>
          <a:blip r:embed="rId2" cstate="print"/>
          <a:srcRect/>
          <a:stretch>
            <a:fillRect/>
          </a:stretch>
        </p:blipFill>
        <p:spPr bwMode="auto">
          <a:xfrm>
            <a:off x="-1" y="-1"/>
            <a:ext cx="1540829" cy="1125415"/>
          </a:xfrm>
          <a:prstGeom prst="rect">
            <a:avLst/>
          </a:prstGeom>
          <a:noFill/>
        </p:spPr>
      </p:pic>
      <p:graphicFrame>
        <p:nvGraphicFramePr>
          <p:cNvPr id="3" name="Tabla 2"/>
          <p:cNvGraphicFramePr>
            <a:graphicFrameLocks noGrp="1"/>
          </p:cNvGraphicFramePr>
          <p:nvPr>
            <p:extLst>
              <p:ext uri="{D42A27DB-BD31-4B8C-83A1-F6EECF244321}">
                <p14:modId xmlns:p14="http://schemas.microsoft.com/office/powerpoint/2010/main" val="3497019483"/>
              </p:ext>
            </p:extLst>
          </p:nvPr>
        </p:nvGraphicFramePr>
        <p:xfrm>
          <a:off x="1773282" y="880457"/>
          <a:ext cx="8086728" cy="3120096"/>
        </p:xfrm>
        <a:graphic>
          <a:graphicData uri="http://schemas.openxmlformats.org/drawingml/2006/table">
            <a:tbl>
              <a:tblPr firstRow="1" firstCol="1" bandRow="1">
                <a:tableStyleId>{5C22544A-7EE6-4342-B048-85BDC9FD1C3A}</a:tableStyleId>
              </a:tblPr>
              <a:tblGrid>
                <a:gridCol w="1565723">
                  <a:extLst>
                    <a:ext uri="{9D8B030D-6E8A-4147-A177-3AD203B41FA5}">
                      <a16:colId xmlns:a16="http://schemas.microsoft.com/office/drawing/2014/main" val="20000"/>
                    </a:ext>
                  </a:extLst>
                </a:gridCol>
                <a:gridCol w="1710539">
                  <a:extLst>
                    <a:ext uri="{9D8B030D-6E8A-4147-A177-3AD203B41FA5}">
                      <a16:colId xmlns:a16="http://schemas.microsoft.com/office/drawing/2014/main" val="20001"/>
                    </a:ext>
                  </a:extLst>
                </a:gridCol>
                <a:gridCol w="1670502">
                  <a:extLst>
                    <a:ext uri="{9D8B030D-6E8A-4147-A177-3AD203B41FA5}">
                      <a16:colId xmlns:a16="http://schemas.microsoft.com/office/drawing/2014/main" val="20002"/>
                    </a:ext>
                  </a:extLst>
                </a:gridCol>
                <a:gridCol w="1569982">
                  <a:extLst>
                    <a:ext uri="{9D8B030D-6E8A-4147-A177-3AD203B41FA5}">
                      <a16:colId xmlns:a16="http://schemas.microsoft.com/office/drawing/2014/main" val="20003"/>
                    </a:ext>
                  </a:extLst>
                </a:gridCol>
                <a:gridCol w="1569982">
                  <a:extLst>
                    <a:ext uri="{9D8B030D-6E8A-4147-A177-3AD203B41FA5}">
                      <a16:colId xmlns:a16="http://schemas.microsoft.com/office/drawing/2014/main" val="20004"/>
                    </a:ext>
                  </a:extLst>
                </a:gridCol>
              </a:tblGrid>
              <a:tr h="1164754">
                <a:tc>
                  <a:txBody>
                    <a:bodyPr/>
                    <a:lstStyle/>
                    <a:p>
                      <a:pPr>
                        <a:lnSpc>
                          <a:spcPct val="107000"/>
                        </a:lnSpc>
                        <a:spcAft>
                          <a:spcPts val="0"/>
                        </a:spcAft>
                      </a:pPr>
                      <a:r>
                        <a:rPr lang="es-ES_tradnl" sz="1400" dirty="0">
                          <a:effectLst/>
                          <a:latin typeface="Tahoma" panose="020B0604030504040204" pitchFamily="34" charset="0"/>
                          <a:ea typeface="Tahoma" panose="020B0604030504040204" pitchFamily="34" charset="0"/>
                          <a:cs typeface="Tahoma" panose="020B0604030504040204" pitchFamily="34" charset="0"/>
                        </a:rPr>
                        <a:t> </a:t>
                      </a:r>
                      <a:endParaRPr lang="es-ES" sz="14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a:lnSpc>
                          <a:spcPct val="107000"/>
                        </a:lnSpc>
                        <a:spcAft>
                          <a:spcPts val="0"/>
                        </a:spcAft>
                      </a:pPr>
                      <a:r>
                        <a:rPr lang="es-ES_tradnl" sz="1400" dirty="0">
                          <a:effectLst/>
                          <a:latin typeface="Tahoma" panose="020B0604030504040204" pitchFamily="34" charset="0"/>
                          <a:ea typeface="Tahoma" panose="020B0604030504040204" pitchFamily="34" charset="0"/>
                          <a:cs typeface="Tahoma" panose="020B0604030504040204" pitchFamily="34" charset="0"/>
                        </a:rPr>
                        <a:t>MODALIDAD CCCSS, OPCIÓN HUMANIDADES</a:t>
                      </a:r>
                      <a:endParaRPr lang="es-ES" sz="14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tc>
                <a:tc>
                  <a:txBody>
                    <a:bodyPr/>
                    <a:lstStyle/>
                    <a:p>
                      <a:pPr algn="ctr">
                        <a:lnSpc>
                          <a:spcPct val="107000"/>
                        </a:lnSpc>
                        <a:spcAft>
                          <a:spcPts val="0"/>
                        </a:spcAft>
                      </a:pPr>
                      <a:r>
                        <a:rPr lang="es-ES_tradnl" sz="1400" dirty="0">
                          <a:effectLst/>
                          <a:latin typeface="Tahoma" panose="020B0604030504040204" pitchFamily="34" charset="0"/>
                          <a:ea typeface="Tahoma" panose="020B0604030504040204" pitchFamily="34" charset="0"/>
                          <a:cs typeface="Tahoma" panose="020B0604030504040204" pitchFamily="34" charset="0"/>
                        </a:rPr>
                        <a:t>MODALIDAD CCSS, OPCION CIENCIAS SOCIALES</a:t>
                      </a:r>
                      <a:endParaRPr lang="es-ES" sz="14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tc>
                <a:tc>
                  <a:txBody>
                    <a:bodyPr/>
                    <a:lstStyle/>
                    <a:p>
                      <a:pPr algn="ctr">
                        <a:lnSpc>
                          <a:spcPct val="107000"/>
                        </a:lnSpc>
                        <a:spcAft>
                          <a:spcPts val="0"/>
                        </a:spcAft>
                      </a:pPr>
                      <a:r>
                        <a:rPr lang="es-ES_tradnl" sz="1400" dirty="0">
                          <a:effectLst/>
                          <a:latin typeface="Tahoma" panose="020B0604030504040204" pitchFamily="34" charset="0"/>
                          <a:ea typeface="Tahoma" panose="020B0604030504040204" pitchFamily="34" charset="0"/>
                          <a:cs typeface="Tahoma" panose="020B0604030504040204" pitchFamily="34" charset="0"/>
                        </a:rPr>
                        <a:t>MODALIDAD CIENCIAS</a:t>
                      </a:r>
                      <a:endParaRPr lang="es-ES" sz="14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tc>
                <a:tc>
                  <a:txBody>
                    <a:bodyPr/>
                    <a:lstStyle/>
                    <a:p>
                      <a:pPr algn="ctr">
                        <a:lnSpc>
                          <a:spcPct val="107000"/>
                        </a:lnSpc>
                        <a:spcAft>
                          <a:spcPts val="0"/>
                        </a:spcAft>
                      </a:pPr>
                      <a:r>
                        <a:rPr lang="es-ES_tradnl" sz="1400">
                          <a:effectLst/>
                          <a:latin typeface="Tahoma" panose="020B0604030504040204" pitchFamily="34" charset="0"/>
                          <a:ea typeface="Tahoma" panose="020B0604030504040204" pitchFamily="34" charset="0"/>
                          <a:cs typeface="Tahoma" panose="020B0604030504040204" pitchFamily="34" charset="0"/>
                        </a:rPr>
                        <a:t>MODALIDAD ARTES</a:t>
                      </a:r>
                      <a:endParaRPr lang="es-ES" sz="140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tc>
                <a:extLst>
                  <a:ext uri="{0D108BD9-81ED-4DB2-BD59-A6C34878D82A}">
                    <a16:rowId xmlns:a16="http://schemas.microsoft.com/office/drawing/2014/main" val="10000"/>
                  </a:ext>
                </a:extLst>
              </a:tr>
              <a:tr h="1955342">
                <a:tc>
                  <a:txBody>
                    <a:bodyPr/>
                    <a:lstStyle/>
                    <a:p>
                      <a:pPr>
                        <a:lnSpc>
                          <a:spcPct val="107000"/>
                        </a:lnSpc>
                        <a:spcAft>
                          <a:spcPts val="0"/>
                        </a:spcAft>
                      </a:pPr>
                      <a:r>
                        <a:rPr lang="es-ES_tradnl" sz="1400" dirty="0">
                          <a:effectLst/>
                          <a:latin typeface="Tahoma" panose="020B0604030504040204" pitchFamily="34" charset="0"/>
                          <a:ea typeface="Tahoma" panose="020B0604030504040204" pitchFamily="34" charset="0"/>
                          <a:cs typeface="Tahoma" panose="020B0604030504040204" pitchFamily="34" charset="0"/>
                        </a:rPr>
                        <a:t>MATERIALES TRONCALES DE</a:t>
                      </a:r>
                      <a:endParaRPr lang="es-ES" sz="1400" dirty="0">
                        <a:effectLst/>
                        <a:latin typeface="Tahoma" panose="020B0604030504040204" pitchFamily="34" charset="0"/>
                        <a:ea typeface="Tahoma" panose="020B0604030504040204" pitchFamily="34" charset="0"/>
                        <a:cs typeface="Tahoma" panose="020B0604030504040204" pitchFamily="34" charset="0"/>
                      </a:endParaRPr>
                    </a:p>
                    <a:p>
                      <a:pPr>
                        <a:lnSpc>
                          <a:spcPct val="107000"/>
                        </a:lnSpc>
                        <a:spcAft>
                          <a:spcPts val="0"/>
                        </a:spcAft>
                      </a:pPr>
                      <a:r>
                        <a:rPr lang="es-ES_tradnl" sz="1400" dirty="0">
                          <a:effectLst/>
                          <a:latin typeface="Tahoma" panose="020B0604030504040204" pitchFamily="34" charset="0"/>
                          <a:ea typeface="Tahoma" panose="020B0604030504040204" pitchFamily="34" charset="0"/>
                          <a:cs typeface="Tahoma" panose="020B0604030504040204" pitchFamily="34" charset="0"/>
                        </a:rPr>
                        <a:t>OPCIÓN</a:t>
                      </a:r>
                      <a:endParaRPr lang="es-ES" sz="14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gridSpan="2">
                  <a:txBody>
                    <a:bodyPr/>
                    <a:lstStyle/>
                    <a:p>
                      <a:pPr algn="ctr">
                        <a:lnSpc>
                          <a:spcPct val="107000"/>
                        </a:lnSpc>
                        <a:spcAft>
                          <a:spcPts val="0"/>
                        </a:spcAft>
                      </a:pPr>
                      <a:r>
                        <a:rPr lang="es-ES_tradnl" sz="1400" dirty="0">
                          <a:effectLst/>
                          <a:latin typeface="Tahoma" panose="020B0604030504040204" pitchFamily="34" charset="0"/>
                          <a:ea typeface="Tahoma" panose="020B0604030504040204" pitchFamily="34" charset="0"/>
                          <a:cs typeface="Tahoma" panose="020B0604030504040204" pitchFamily="34" charset="0"/>
                        </a:rPr>
                        <a:t>Economía de la Empresa</a:t>
                      </a:r>
                      <a:endParaRPr lang="es-ES" sz="1400" dirty="0">
                        <a:effectLst/>
                        <a:latin typeface="Tahoma" panose="020B0604030504040204" pitchFamily="34" charset="0"/>
                        <a:ea typeface="Tahoma" panose="020B0604030504040204" pitchFamily="34" charset="0"/>
                        <a:cs typeface="Tahoma" panose="020B0604030504040204" pitchFamily="34" charset="0"/>
                      </a:endParaRPr>
                    </a:p>
                    <a:p>
                      <a:pPr algn="ctr">
                        <a:lnSpc>
                          <a:spcPct val="107000"/>
                        </a:lnSpc>
                        <a:spcAft>
                          <a:spcPts val="0"/>
                        </a:spcAft>
                      </a:pPr>
                      <a:r>
                        <a:rPr lang="es-ES_tradnl" sz="1400" dirty="0">
                          <a:effectLst/>
                          <a:latin typeface="Tahoma" panose="020B0604030504040204" pitchFamily="34" charset="0"/>
                          <a:ea typeface="Tahoma" panose="020B0604030504040204" pitchFamily="34" charset="0"/>
                          <a:cs typeface="Tahoma" panose="020B0604030504040204" pitchFamily="34" charset="0"/>
                        </a:rPr>
                        <a:t>Geografía</a:t>
                      </a:r>
                      <a:endParaRPr lang="es-ES" sz="1400" dirty="0">
                        <a:effectLst/>
                        <a:latin typeface="Tahoma" panose="020B0604030504040204" pitchFamily="34" charset="0"/>
                        <a:ea typeface="Tahoma" panose="020B0604030504040204" pitchFamily="34" charset="0"/>
                        <a:cs typeface="Tahoma" panose="020B0604030504040204" pitchFamily="34" charset="0"/>
                      </a:endParaRPr>
                    </a:p>
                    <a:p>
                      <a:pPr algn="ctr">
                        <a:lnSpc>
                          <a:spcPct val="107000"/>
                        </a:lnSpc>
                        <a:spcAft>
                          <a:spcPts val="0"/>
                        </a:spcAft>
                      </a:pPr>
                      <a:r>
                        <a:rPr lang="es-ES_tradnl" sz="1400" dirty="0">
                          <a:effectLst/>
                          <a:latin typeface="Tahoma" panose="020B0604030504040204" pitchFamily="34" charset="0"/>
                          <a:ea typeface="Tahoma" panose="020B0604030504040204" pitchFamily="34" charset="0"/>
                          <a:cs typeface="Tahoma" panose="020B0604030504040204" pitchFamily="34" charset="0"/>
                        </a:rPr>
                        <a:t>Griego II</a:t>
                      </a:r>
                      <a:endParaRPr lang="es-ES" sz="1400" dirty="0">
                        <a:effectLst/>
                        <a:latin typeface="Tahoma" panose="020B0604030504040204" pitchFamily="34" charset="0"/>
                        <a:ea typeface="Tahoma" panose="020B0604030504040204" pitchFamily="34" charset="0"/>
                        <a:cs typeface="Tahoma" panose="020B0604030504040204" pitchFamily="34" charset="0"/>
                      </a:endParaRPr>
                    </a:p>
                    <a:p>
                      <a:pPr algn="ctr">
                        <a:lnSpc>
                          <a:spcPct val="107000"/>
                        </a:lnSpc>
                        <a:spcAft>
                          <a:spcPts val="0"/>
                        </a:spcAft>
                      </a:pPr>
                      <a:r>
                        <a:rPr lang="es-ES_tradnl" sz="1400" dirty="0">
                          <a:effectLst/>
                          <a:latin typeface="Tahoma" panose="020B0604030504040204" pitchFamily="34" charset="0"/>
                          <a:ea typeface="Tahoma" panose="020B0604030504040204" pitchFamily="34" charset="0"/>
                          <a:cs typeface="Tahoma" panose="020B0604030504040204" pitchFamily="34" charset="0"/>
                        </a:rPr>
                        <a:t>Historia del Arte</a:t>
                      </a:r>
                      <a:endParaRPr lang="es-ES" sz="1400" dirty="0">
                        <a:effectLst/>
                        <a:latin typeface="Tahoma" panose="020B0604030504040204" pitchFamily="34" charset="0"/>
                        <a:ea typeface="Tahoma" panose="020B0604030504040204" pitchFamily="34" charset="0"/>
                        <a:cs typeface="Tahoma" panose="020B0604030504040204" pitchFamily="34" charset="0"/>
                      </a:endParaRPr>
                    </a:p>
                    <a:p>
                      <a:pPr algn="ctr">
                        <a:lnSpc>
                          <a:spcPct val="107000"/>
                        </a:lnSpc>
                        <a:spcAft>
                          <a:spcPts val="0"/>
                        </a:spcAft>
                      </a:pPr>
                      <a:r>
                        <a:rPr lang="es-ES_tradnl" sz="1400" dirty="0">
                          <a:effectLst/>
                          <a:latin typeface="Tahoma" panose="020B0604030504040204" pitchFamily="34" charset="0"/>
                          <a:ea typeface="Tahoma" panose="020B0604030504040204" pitchFamily="34" charset="0"/>
                          <a:cs typeface="Tahoma" panose="020B0604030504040204" pitchFamily="34" charset="0"/>
                        </a:rPr>
                        <a:t>Historia de la Filosofía</a:t>
                      </a:r>
                      <a:endParaRPr lang="es-ES" sz="14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tc>
                <a:tc hMerge="1">
                  <a:txBody>
                    <a:bodyPr/>
                    <a:lstStyle/>
                    <a:p>
                      <a:endParaRPr lang="es-ES"/>
                    </a:p>
                  </a:txBody>
                  <a:tcPr/>
                </a:tc>
                <a:tc>
                  <a:txBody>
                    <a:bodyPr/>
                    <a:lstStyle/>
                    <a:p>
                      <a:pPr algn="ctr">
                        <a:lnSpc>
                          <a:spcPct val="107000"/>
                        </a:lnSpc>
                        <a:spcAft>
                          <a:spcPts val="0"/>
                        </a:spcAft>
                      </a:pPr>
                      <a:r>
                        <a:rPr lang="es-ES_tradnl" sz="1400" dirty="0">
                          <a:effectLst/>
                          <a:latin typeface="Tahoma" panose="020B0604030504040204" pitchFamily="34" charset="0"/>
                          <a:ea typeface="Tahoma" panose="020B0604030504040204" pitchFamily="34" charset="0"/>
                          <a:cs typeface="Tahoma" panose="020B0604030504040204" pitchFamily="34" charset="0"/>
                        </a:rPr>
                        <a:t>Biología</a:t>
                      </a:r>
                      <a:endParaRPr lang="es-ES" sz="1400" dirty="0">
                        <a:effectLst/>
                        <a:latin typeface="Tahoma" panose="020B0604030504040204" pitchFamily="34" charset="0"/>
                        <a:ea typeface="Tahoma" panose="020B0604030504040204" pitchFamily="34" charset="0"/>
                        <a:cs typeface="Tahoma" panose="020B0604030504040204" pitchFamily="34" charset="0"/>
                      </a:endParaRPr>
                    </a:p>
                    <a:p>
                      <a:pPr algn="ctr">
                        <a:lnSpc>
                          <a:spcPct val="107000"/>
                        </a:lnSpc>
                        <a:spcAft>
                          <a:spcPts val="0"/>
                        </a:spcAft>
                      </a:pPr>
                      <a:r>
                        <a:rPr lang="es-ES_tradnl" sz="1400" dirty="0">
                          <a:effectLst/>
                          <a:latin typeface="Tahoma" panose="020B0604030504040204" pitchFamily="34" charset="0"/>
                          <a:ea typeface="Tahoma" panose="020B0604030504040204" pitchFamily="34" charset="0"/>
                          <a:cs typeface="Tahoma" panose="020B0604030504040204" pitchFamily="34" charset="0"/>
                        </a:rPr>
                        <a:t>Dibujo Técnico II</a:t>
                      </a:r>
                      <a:endParaRPr lang="es-ES" sz="1400" dirty="0">
                        <a:effectLst/>
                        <a:latin typeface="Tahoma" panose="020B0604030504040204" pitchFamily="34" charset="0"/>
                        <a:ea typeface="Tahoma" panose="020B0604030504040204" pitchFamily="34" charset="0"/>
                        <a:cs typeface="Tahoma" panose="020B0604030504040204" pitchFamily="34" charset="0"/>
                      </a:endParaRPr>
                    </a:p>
                    <a:p>
                      <a:pPr algn="ctr">
                        <a:lnSpc>
                          <a:spcPct val="107000"/>
                        </a:lnSpc>
                        <a:spcAft>
                          <a:spcPts val="0"/>
                        </a:spcAft>
                      </a:pPr>
                      <a:r>
                        <a:rPr lang="es-ES_tradnl" sz="1400" dirty="0">
                          <a:effectLst/>
                          <a:latin typeface="Tahoma" panose="020B0604030504040204" pitchFamily="34" charset="0"/>
                          <a:ea typeface="Tahoma" panose="020B0604030504040204" pitchFamily="34" charset="0"/>
                          <a:cs typeface="Tahoma" panose="020B0604030504040204" pitchFamily="34" charset="0"/>
                        </a:rPr>
                        <a:t>Física</a:t>
                      </a:r>
                      <a:endParaRPr lang="es-ES" sz="1400" dirty="0">
                        <a:effectLst/>
                        <a:latin typeface="Tahoma" panose="020B0604030504040204" pitchFamily="34" charset="0"/>
                        <a:ea typeface="Tahoma" panose="020B0604030504040204" pitchFamily="34" charset="0"/>
                        <a:cs typeface="Tahoma" panose="020B0604030504040204" pitchFamily="34" charset="0"/>
                      </a:endParaRPr>
                    </a:p>
                    <a:p>
                      <a:pPr algn="ctr">
                        <a:lnSpc>
                          <a:spcPct val="107000"/>
                        </a:lnSpc>
                        <a:spcAft>
                          <a:spcPts val="0"/>
                        </a:spcAft>
                      </a:pPr>
                      <a:r>
                        <a:rPr lang="es-ES_tradnl" sz="1400" dirty="0">
                          <a:effectLst/>
                          <a:latin typeface="Tahoma" panose="020B0604030504040204" pitchFamily="34" charset="0"/>
                          <a:ea typeface="Tahoma" panose="020B0604030504040204" pitchFamily="34" charset="0"/>
                          <a:cs typeface="Tahoma" panose="020B0604030504040204" pitchFamily="34" charset="0"/>
                        </a:rPr>
                        <a:t>Química</a:t>
                      </a:r>
                      <a:endParaRPr lang="es-ES" sz="1400" dirty="0">
                        <a:effectLst/>
                        <a:latin typeface="Tahoma" panose="020B0604030504040204" pitchFamily="34" charset="0"/>
                        <a:ea typeface="Tahoma" panose="020B0604030504040204" pitchFamily="34" charset="0"/>
                        <a:cs typeface="Tahoma" panose="020B0604030504040204" pitchFamily="34" charset="0"/>
                      </a:endParaRPr>
                    </a:p>
                    <a:p>
                      <a:pPr algn="ctr">
                        <a:lnSpc>
                          <a:spcPct val="107000"/>
                        </a:lnSpc>
                        <a:spcAft>
                          <a:spcPts val="0"/>
                        </a:spcAft>
                      </a:pPr>
                      <a:r>
                        <a:rPr lang="es-ES_tradnl" sz="1400" dirty="0">
                          <a:effectLst/>
                          <a:latin typeface="Tahoma" panose="020B0604030504040204" pitchFamily="34" charset="0"/>
                          <a:ea typeface="Tahoma" panose="020B0604030504040204" pitchFamily="34" charset="0"/>
                          <a:cs typeface="Tahoma" panose="020B0604030504040204" pitchFamily="34" charset="0"/>
                        </a:rPr>
                        <a:t>Geología</a:t>
                      </a:r>
                      <a:endParaRPr lang="es-ES" sz="14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tc>
                <a:tc>
                  <a:txBody>
                    <a:bodyPr/>
                    <a:lstStyle/>
                    <a:p>
                      <a:pPr algn="ctr">
                        <a:lnSpc>
                          <a:spcPct val="107000"/>
                        </a:lnSpc>
                        <a:spcAft>
                          <a:spcPts val="0"/>
                        </a:spcAft>
                      </a:pPr>
                      <a:r>
                        <a:rPr lang="es-ES_tradnl" sz="1400" dirty="0">
                          <a:effectLst/>
                          <a:latin typeface="Tahoma" panose="020B0604030504040204" pitchFamily="34" charset="0"/>
                          <a:ea typeface="Tahoma" panose="020B0604030504040204" pitchFamily="34" charset="0"/>
                          <a:cs typeface="Tahoma" panose="020B0604030504040204" pitchFamily="34" charset="0"/>
                        </a:rPr>
                        <a:t>Artes escénicas</a:t>
                      </a:r>
                      <a:endParaRPr lang="es-ES" sz="1400" dirty="0">
                        <a:effectLst/>
                        <a:latin typeface="Tahoma" panose="020B0604030504040204" pitchFamily="34" charset="0"/>
                        <a:ea typeface="Tahoma" panose="020B0604030504040204" pitchFamily="34" charset="0"/>
                        <a:cs typeface="Tahoma" panose="020B0604030504040204" pitchFamily="34" charset="0"/>
                      </a:endParaRPr>
                    </a:p>
                    <a:p>
                      <a:pPr algn="ctr">
                        <a:lnSpc>
                          <a:spcPct val="107000"/>
                        </a:lnSpc>
                        <a:spcAft>
                          <a:spcPts val="0"/>
                        </a:spcAft>
                      </a:pPr>
                      <a:r>
                        <a:rPr lang="es-ES_tradnl" sz="1400" dirty="0">
                          <a:effectLst/>
                          <a:latin typeface="Tahoma" panose="020B0604030504040204" pitchFamily="34" charset="0"/>
                          <a:ea typeface="Tahoma" panose="020B0604030504040204" pitchFamily="34" charset="0"/>
                          <a:cs typeface="Tahoma" panose="020B0604030504040204" pitchFamily="34" charset="0"/>
                        </a:rPr>
                        <a:t>Cultura Audiovisual II</a:t>
                      </a:r>
                      <a:endParaRPr lang="es-ES" sz="1400" dirty="0">
                        <a:effectLst/>
                        <a:latin typeface="Tahoma" panose="020B0604030504040204" pitchFamily="34" charset="0"/>
                        <a:ea typeface="Tahoma" panose="020B0604030504040204" pitchFamily="34" charset="0"/>
                        <a:cs typeface="Tahoma" panose="020B0604030504040204" pitchFamily="34" charset="0"/>
                      </a:endParaRPr>
                    </a:p>
                    <a:p>
                      <a:pPr algn="ctr">
                        <a:lnSpc>
                          <a:spcPct val="107000"/>
                        </a:lnSpc>
                        <a:spcAft>
                          <a:spcPts val="0"/>
                        </a:spcAft>
                      </a:pPr>
                      <a:r>
                        <a:rPr lang="es-ES_tradnl" sz="1400" dirty="0">
                          <a:effectLst/>
                          <a:latin typeface="Tahoma" panose="020B0604030504040204" pitchFamily="34" charset="0"/>
                          <a:ea typeface="Tahoma" panose="020B0604030504040204" pitchFamily="34" charset="0"/>
                          <a:cs typeface="Tahoma" panose="020B0604030504040204" pitchFamily="34" charset="0"/>
                        </a:rPr>
                        <a:t>Diseño</a:t>
                      </a:r>
                      <a:endParaRPr lang="es-ES" sz="14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tc>
                <a:extLst>
                  <a:ext uri="{0D108BD9-81ED-4DB2-BD59-A6C34878D82A}">
                    <a16:rowId xmlns:a16="http://schemas.microsoft.com/office/drawing/2014/main" val="10001"/>
                  </a:ext>
                </a:extLst>
              </a:tr>
            </a:tbl>
          </a:graphicData>
        </a:graphic>
      </p:graphicFrame>
      <p:sp>
        <p:nvSpPr>
          <p:cNvPr id="4" name="Rectángulo 3"/>
          <p:cNvSpPr/>
          <p:nvPr/>
        </p:nvSpPr>
        <p:spPr>
          <a:xfrm>
            <a:off x="296214" y="4277691"/>
            <a:ext cx="10599312" cy="2469009"/>
          </a:xfrm>
          <a:prstGeom prst="rect">
            <a:avLst/>
          </a:prstGeom>
        </p:spPr>
        <p:txBody>
          <a:bodyPr wrap="square">
            <a:spAutoFit/>
          </a:bodyPr>
          <a:lstStyle/>
          <a:p>
            <a:pPr>
              <a:lnSpc>
                <a:spcPct val="107000"/>
              </a:lnSpc>
              <a:spcAft>
                <a:spcPts val="800"/>
              </a:spcAft>
            </a:pPr>
            <a:r>
              <a:rPr lang="es-ES_tradnl" b="1" dirty="0">
                <a:latin typeface="Calibri" panose="020F0502020204030204" pitchFamily="34" charset="0"/>
                <a:ea typeface="Calibri" panose="020F0502020204030204" pitchFamily="34" charset="0"/>
                <a:cs typeface="Times New Roman" panose="02020603050405020304" pitchFamily="18" charset="0"/>
              </a:rPr>
              <a:t>Podrán presentarse a un máximo de cuatro materias troncales de opción de las distintas modalidades (las recogidas en el Anexo I de la Orden ECD/1941/2016, de 22 de diciembre).</a:t>
            </a:r>
          </a:p>
          <a:p>
            <a:r>
              <a:rPr lang="es-ES" dirty="0"/>
              <a:t>Para presentarse a una asignatura de la Fase Voluntaria no es necesario haberla cursado en bachillerato, ni que pertenezca a la vía o itinerario realizado.</a:t>
            </a:r>
          </a:p>
          <a:p>
            <a:r>
              <a:rPr lang="es-ES" dirty="0"/>
              <a:t>Las calificaciones obtenidas en la Fas Voluntaria tendrán validez en el año en que se aprueban y en el siguiente.</a:t>
            </a:r>
          </a:p>
          <a:p>
            <a:r>
              <a:rPr lang="es-ES" b="1" dirty="0"/>
              <a:t>La asignatura troncal general de modalidad examinada en el bloque obligatorio también podrá ponderarse para subir la nota de admisión</a:t>
            </a:r>
            <a:r>
              <a:rPr lang="es-ES" dirty="0"/>
              <a:t>. Es decir, podrá contar dos veces, una para la Calificación de Acceso (sobre 10) y otra para la Nota de Admisión (sobre 14), siempre que se haya superado en el año actual o en el anterior.</a:t>
            </a:r>
            <a:endParaRPr lang="es-ES_tradnl"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26822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txBox="1">
            <a:spLocks/>
          </p:cNvSpPr>
          <p:nvPr/>
        </p:nvSpPr>
        <p:spPr>
          <a:xfrm>
            <a:off x="1540828" y="562706"/>
            <a:ext cx="9113584" cy="735084"/>
          </a:xfrm>
          <a:prstGeom prst="rect">
            <a:avLst/>
          </a:prstGeom>
        </p:spPr>
        <p:txBody>
          <a:bodyPr>
            <a:normAutofit fontScale="85000" lnSpcReduction="20000"/>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3100" b="1" dirty="0">
                <a:latin typeface="Verdana" pitchFamily="34" charset="0"/>
                <a:ea typeface="Verdana" pitchFamily="34" charset="0"/>
                <a:cs typeface="Verdana" pitchFamily="34" charset="0"/>
              </a:rPr>
              <a:t>Cálculo de la nota final de admisión a la universidad…</a:t>
            </a:r>
            <a:endParaRPr lang="es-ES" sz="2700" dirty="0"/>
          </a:p>
        </p:txBody>
      </p:sp>
      <p:pic>
        <p:nvPicPr>
          <p:cNvPr id="9" name="Picture 2" descr="LogoHipatia"/>
          <p:cNvPicPr>
            <a:picLocks noChangeAspect="1" noChangeArrowheads="1"/>
          </p:cNvPicPr>
          <p:nvPr/>
        </p:nvPicPr>
        <p:blipFill>
          <a:blip r:embed="rId2" cstate="print"/>
          <a:srcRect/>
          <a:stretch>
            <a:fillRect/>
          </a:stretch>
        </p:blipFill>
        <p:spPr bwMode="auto">
          <a:xfrm>
            <a:off x="-1" y="-1"/>
            <a:ext cx="1540829" cy="1125415"/>
          </a:xfrm>
          <a:prstGeom prst="rect">
            <a:avLst/>
          </a:prstGeom>
          <a:noFill/>
        </p:spPr>
      </p:pic>
      <p:sp>
        <p:nvSpPr>
          <p:cNvPr id="2" name="Rectángulo 1"/>
          <p:cNvSpPr/>
          <p:nvPr/>
        </p:nvSpPr>
        <p:spPr>
          <a:xfrm>
            <a:off x="425004" y="3909008"/>
            <a:ext cx="11204618" cy="2273443"/>
          </a:xfrm>
          <a:prstGeom prst="rect">
            <a:avLst/>
          </a:prstGeom>
        </p:spPr>
        <p:txBody>
          <a:bodyPr wrap="square">
            <a:spAutoFit/>
          </a:bodyPr>
          <a:lstStyle/>
          <a:p>
            <a:pPr>
              <a:lnSpc>
                <a:spcPct val="107000"/>
              </a:lnSpc>
              <a:spcAft>
                <a:spcPts val="800"/>
              </a:spcAft>
            </a:pPr>
            <a:r>
              <a:rPr lang="es-ES" sz="2800" dirty="0">
                <a:solidFill>
                  <a:srgbClr val="FF0000"/>
                </a:solidFill>
                <a:latin typeface="Tahoma" panose="020B0604030504040204" pitchFamily="34" charset="0"/>
                <a:ea typeface="Tahoma" panose="020B0604030504040204" pitchFamily="34" charset="0"/>
                <a:cs typeface="Tahoma" panose="020B0604030504040204" pitchFamily="34" charset="0"/>
              </a:rPr>
              <a:t>Con prueba voluntaria (subir nota):</a:t>
            </a:r>
          </a:p>
          <a:p>
            <a:pPr>
              <a:lnSpc>
                <a:spcPct val="107000"/>
              </a:lnSpc>
              <a:spcAft>
                <a:spcPts val="800"/>
              </a:spcAft>
            </a:pPr>
            <a:r>
              <a:rPr lang="es-ES" sz="2800" dirty="0">
                <a:solidFill>
                  <a:srgbClr val="FF0000"/>
                </a:solidFill>
                <a:latin typeface="Tahoma" panose="020B0604030504040204" pitchFamily="34" charset="0"/>
                <a:ea typeface="Tahoma" panose="020B0604030504040204" pitchFamily="34" charset="0"/>
                <a:cs typeface="Tahoma" panose="020B0604030504040204" pitchFamily="34" charset="0"/>
              </a:rPr>
              <a:t>Nota de admisión = Nota de acceso (0,6 NMB + 0,4 CAU) + a*M1 + b*M2</a:t>
            </a:r>
          </a:p>
          <a:p>
            <a:pPr>
              <a:lnSpc>
                <a:spcPct val="107000"/>
              </a:lnSpc>
              <a:spcAft>
                <a:spcPts val="0"/>
              </a:spcAft>
            </a:pPr>
            <a:r>
              <a:rPr lang="es-ES" sz="1200" dirty="0">
                <a:solidFill>
                  <a:srgbClr val="FF0000"/>
                </a:solidFill>
                <a:latin typeface="Arial" panose="020B0604020202020204" pitchFamily="34" charset="0"/>
                <a:ea typeface="Calibri" panose="020F0502020204030204" pitchFamily="34" charset="0"/>
                <a:cs typeface="Times New Roman" panose="02020603050405020304" pitchFamily="18" charset="0"/>
              </a:rPr>
              <a:t>M1, M2 = calificaciones de las dos materias de la fase específica que, multiplicadas por el parámetro de ponderación que corresponda, den una nota más alta para la admisión al grado correspondiente.</a:t>
            </a:r>
            <a:endParaRPr lang="es-ES"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S" sz="1200" dirty="0">
                <a:solidFill>
                  <a:srgbClr val="FF0000"/>
                </a:solidFill>
                <a:latin typeface="Arial" panose="020B0604020202020204" pitchFamily="34" charset="0"/>
                <a:ea typeface="Calibri" panose="020F0502020204030204" pitchFamily="34" charset="0"/>
                <a:cs typeface="Times New Roman" panose="02020603050405020304" pitchFamily="18" charset="0"/>
              </a:rPr>
              <a:t>a, b = parámetros de ponderación de las materias de la fase específica.</a:t>
            </a:r>
            <a:endParaRPr lang="es-ES"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ángulo 2"/>
          <p:cNvSpPr/>
          <p:nvPr/>
        </p:nvSpPr>
        <p:spPr>
          <a:xfrm>
            <a:off x="425004" y="1264571"/>
            <a:ext cx="10393250" cy="2677656"/>
          </a:xfrm>
          <a:prstGeom prst="rect">
            <a:avLst/>
          </a:prstGeom>
        </p:spPr>
        <p:txBody>
          <a:bodyPr wrap="square">
            <a:spAutoFit/>
          </a:bodyPr>
          <a:lstStyle/>
          <a:p>
            <a:r>
              <a:rPr lang="es-ES" sz="2800" i="1" dirty="0"/>
              <a:t>Calificación de Acceso a la Universidad (CAU) = (0,4 * nota del examen) + (0,6 * nota del bachillerato).</a:t>
            </a:r>
            <a:endParaRPr lang="es-ES" sz="2800" dirty="0"/>
          </a:p>
          <a:p>
            <a:r>
              <a:rPr lang="es-ES" sz="2800" dirty="0"/>
              <a:t>De esta forma, la CAU será, como máximo, 10 puntos.</a:t>
            </a:r>
          </a:p>
          <a:p>
            <a:r>
              <a:rPr lang="es-ES" sz="2800" dirty="0"/>
              <a:t>Si la CAU es igual o superior a 5 puntos, el/la estudiante habrá superado la </a:t>
            </a:r>
            <a:r>
              <a:rPr lang="es-ES" sz="2800" dirty="0" err="1"/>
              <a:t>EvAU</a:t>
            </a:r>
            <a:r>
              <a:rPr lang="es-ES" sz="2800" dirty="0"/>
              <a:t>, y podrá, por tanto, acceder a la Universidad. Esta calificación será permanente.</a:t>
            </a:r>
          </a:p>
        </p:txBody>
      </p:sp>
    </p:spTree>
    <p:extLst>
      <p:ext uri="{BB962C8B-B14F-4D97-AF65-F5344CB8AC3E}">
        <p14:creationId xmlns:p14="http://schemas.microsoft.com/office/powerpoint/2010/main" val="1956082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1259854" y="562706"/>
            <a:ext cx="9113584" cy="735084"/>
          </a:xfrm>
          <a:prstGeom prst="rect">
            <a:avLst/>
          </a:prstGeom>
        </p:spPr>
        <p:txBody>
          <a:bodyPr>
            <a:norm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3100" b="1" dirty="0">
                <a:latin typeface="Verdana" pitchFamily="34" charset="0"/>
                <a:ea typeface="Verdana" pitchFamily="34" charset="0"/>
                <a:cs typeface="Verdana" pitchFamily="34" charset="0"/>
              </a:rPr>
              <a:t>Reclamaciones…</a:t>
            </a:r>
            <a:endParaRPr lang="es-ES" sz="2700" dirty="0"/>
          </a:p>
        </p:txBody>
      </p:sp>
      <p:sp>
        <p:nvSpPr>
          <p:cNvPr id="3" name="Rectángulo 2"/>
          <p:cNvSpPr/>
          <p:nvPr/>
        </p:nvSpPr>
        <p:spPr>
          <a:xfrm>
            <a:off x="1751528" y="1891707"/>
            <a:ext cx="2717442" cy="734096"/>
          </a:xfrm>
          <a:prstGeom prst="rect">
            <a:avLst/>
          </a:prstGeom>
          <a:solidFill>
            <a:srgbClr val="FED2F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2000" b="1" dirty="0">
                <a:solidFill>
                  <a:schemeClr val="tx1"/>
                </a:solidFill>
                <a:latin typeface="Arial" panose="020B0604020202020204" pitchFamily="34" charset="0"/>
                <a:cs typeface="Arial" panose="020B0604020202020204" pitchFamily="34" charset="0"/>
              </a:rPr>
              <a:t>VERIFICACIÓN</a:t>
            </a:r>
            <a:endParaRPr lang="es-ES" sz="2000" b="1" dirty="0">
              <a:solidFill>
                <a:schemeClr val="tx1"/>
              </a:solidFill>
              <a:latin typeface="Arial" panose="020B0604020202020204" pitchFamily="34" charset="0"/>
              <a:cs typeface="Arial" panose="020B0604020202020204" pitchFamily="34" charset="0"/>
            </a:endParaRPr>
          </a:p>
        </p:txBody>
      </p:sp>
      <p:sp>
        <p:nvSpPr>
          <p:cNvPr id="4" name="Rectángulo 3"/>
          <p:cNvSpPr/>
          <p:nvPr/>
        </p:nvSpPr>
        <p:spPr>
          <a:xfrm>
            <a:off x="6849414" y="1880316"/>
            <a:ext cx="2717442" cy="734096"/>
          </a:xfrm>
          <a:prstGeom prst="rect">
            <a:avLst/>
          </a:prstGeom>
          <a:solidFill>
            <a:srgbClr val="FED2F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2000" b="1" dirty="0">
                <a:solidFill>
                  <a:schemeClr val="tx1"/>
                </a:solidFill>
                <a:latin typeface="Arial" panose="020B0604020202020204" pitchFamily="34" charset="0"/>
                <a:cs typeface="Arial" panose="020B0604020202020204" pitchFamily="34" charset="0"/>
              </a:rPr>
              <a:t>REVISIÓN</a:t>
            </a:r>
            <a:endParaRPr lang="es-ES" sz="2000" b="1" dirty="0">
              <a:solidFill>
                <a:schemeClr val="tx1"/>
              </a:solidFill>
              <a:latin typeface="Arial" panose="020B0604020202020204" pitchFamily="34" charset="0"/>
              <a:cs typeface="Arial" panose="020B0604020202020204" pitchFamily="34" charset="0"/>
            </a:endParaRPr>
          </a:p>
        </p:txBody>
      </p:sp>
      <p:cxnSp>
        <p:nvCxnSpPr>
          <p:cNvPr id="7" name="Conector angular 6"/>
          <p:cNvCxnSpPr/>
          <p:nvPr/>
        </p:nvCxnSpPr>
        <p:spPr>
          <a:xfrm rot="16200000" flipH="1">
            <a:off x="5397321" y="1162318"/>
            <a:ext cx="1532587" cy="1371600"/>
          </a:xfrm>
          <a:prstGeom prst="bentConnector3">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Conector angular 7"/>
          <p:cNvCxnSpPr/>
          <p:nvPr/>
        </p:nvCxnSpPr>
        <p:spPr>
          <a:xfrm rot="5400000">
            <a:off x="4348765" y="1351209"/>
            <a:ext cx="1264280" cy="993818"/>
          </a:xfrm>
          <a:prstGeom prst="bentConnector3">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Rectángulo 4"/>
          <p:cNvSpPr/>
          <p:nvPr/>
        </p:nvSpPr>
        <p:spPr>
          <a:xfrm>
            <a:off x="4119093" y="1297790"/>
            <a:ext cx="2717442" cy="7340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b="1" dirty="0">
                <a:solidFill>
                  <a:schemeClr val="tx1"/>
                </a:solidFill>
                <a:latin typeface="Arial" panose="020B0604020202020204" pitchFamily="34" charset="0"/>
                <a:cs typeface="Arial" panose="020B0604020202020204" pitchFamily="34" charset="0"/>
              </a:rPr>
              <a:t>3 días     hábiles</a:t>
            </a:r>
            <a:endParaRPr lang="es-ES" b="1" dirty="0">
              <a:solidFill>
                <a:schemeClr val="tx1"/>
              </a:solidFill>
              <a:latin typeface="Arial" panose="020B0604020202020204" pitchFamily="34" charset="0"/>
              <a:cs typeface="Arial" panose="020B0604020202020204" pitchFamily="34" charset="0"/>
            </a:endParaRPr>
          </a:p>
        </p:txBody>
      </p:sp>
      <p:sp>
        <p:nvSpPr>
          <p:cNvPr id="10" name="Rectángulo 9"/>
          <p:cNvSpPr/>
          <p:nvPr/>
        </p:nvSpPr>
        <p:spPr>
          <a:xfrm>
            <a:off x="953037" y="3215342"/>
            <a:ext cx="3530959" cy="2125014"/>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s-ES_tradnl" sz="1600" dirty="0">
                <a:solidFill>
                  <a:schemeClr val="tx1"/>
                </a:solidFill>
                <a:latin typeface="Tahoma" panose="020B0604030504040204" pitchFamily="34" charset="0"/>
                <a:ea typeface="Tahoma" panose="020B0604030504040204" pitchFamily="34" charset="0"/>
                <a:cs typeface="Tahoma" panose="020B0604030504040204" pitchFamily="34" charset="0"/>
              </a:rPr>
              <a:t>¿Están todas las preguntas puntuadas?</a:t>
            </a:r>
          </a:p>
          <a:p>
            <a:pPr marL="285750" indent="-285750">
              <a:buFont typeface="Arial" panose="020B0604020202020204" pitchFamily="34" charset="0"/>
              <a:buChar char="•"/>
            </a:pPr>
            <a:r>
              <a:rPr lang="es-ES_tradnl" sz="1600" dirty="0">
                <a:solidFill>
                  <a:schemeClr val="tx1"/>
                </a:solidFill>
                <a:latin typeface="Tahoma" panose="020B0604030504040204" pitchFamily="34" charset="0"/>
                <a:ea typeface="Tahoma" panose="020B0604030504040204" pitchFamily="34" charset="0"/>
                <a:cs typeface="Tahoma" panose="020B0604030504040204" pitchFamily="34" charset="0"/>
              </a:rPr>
              <a:t>¿La suma es correcta?</a:t>
            </a:r>
          </a:p>
          <a:p>
            <a:pPr marL="285750" indent="-285750">
              <a:buFont typeface="Arial" panose="020B0604020202020204" pitchFamily="34" charset="0"/>
              <a:buChar char="•"/>
            </a:pPr>
            <a:r>
              <a:rPr lang="es-ES_tradnl" sz="1600" b="1" dirty="0">
                <a:solidFill>
                  <a:schemeClr val="tx1"/>
                </a:solidFill>
                <a:latin typeface="Tahoma" panose="020B0604030504040204" pitchFamily="34" charset="0"/>
                <a:ea typeface="Tahoma" panose="020B0604030504040204" pitchFamily="34" charset="0"/>
                <a:cs typeface="Tahoma" panose="020B0604030504040204" pitchFamily="34" charset="0"/>
              </a:rPr>
              <a:t>Nota final</a:t>
            </a:r>
            <a:r>
              <a:rPr lang="es-ES_tradnl" sz="1600" dirty="0">
                <a:solidFill>
                  <a:schemeClr val="tx1"/>
                </a:solidFill>
                <a:latin typeface="Tahoma" panose="020B0604030504040204" pitchFamily="34" charset="0"/>
                <a:ea typeface="Tahoma" panose="020B0604030504040204" pitchFamily="34" charset="0"/>
                <a:cs typeface="Tahoma" panose="020B0604030504040204" pitchFamily="34" charset="0"/>
              </a:rPr>
              <a:t>:  la que resulte de la rectificación</a:t>
            </a:r>
            <a:endParaRPr lang="es-ES" sz="1600"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11" name="Rectángulo 10"/>
          <p:cNvSpPr/>
          <p:nvPr/>
        </p:nvSpPr>
        <p:spPr>
          <a:xfrm>
            <a:off x="6836535" y="3133530"/>
            <a:ext cx="3530959" cy="2125014"/>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s-ES_tradnl" sz="1600" dirty="0">
                <a:solidFill>
                  <a:schemeClr val="tx1"/>
                </a:solidFill>
                <a:latin typeface="Tahoma" panose="020B0604030504040204" pitchFamily="34" charset="0"/>
                <a:ea typeface="Tahoma" panose="020B0604030504040204" pitchFamily="34" charset="0"/>
                <a:cs typeface="Tahoma" panose="020B0604030504040204" pitchFamily="34" charset="0"/>
              </a:rPr>
              <a:t>Se corrige de nuevo el </a:t>
            </a:r>
            <a:r>
              <a:rPr lang="es-ES_tradnl" sz="1600" dirty="0" err="1">
                <a:solidFill>
                  <a:schemeClr val="tx1"/>
                </a:solidFill>
                <a:latin typeface="Tahoma" panose="020B0604030504040204" pitchFamily="34" charset="0"/>
                <a:ea typeface="Tahoma" panose="020B0604030504040204" pitchFamily="34" charset="0"/>
                <a:cs typeface="Tahoma" panose="020B0604030504040204" pitchFamily="34" charset="0"/>
              </a:rPr>
              <a:t>ejercio</a:t>
            </a:r>
            <a:r>
              <a:rPr lang="es-ES_tradnl" sz="1600" dirty="0">
                <a:solidFill>
                  <a:schemeClr val="tx1"/>
                </a:solidFill>
                <a:latin typeface="Tahoma" panose="020B0604030504040204" pitchFamily="34" charset="0"/>
                <a:ea typeface="Tahoma" panose="020B0604030504040204" pitchFamily="34" charset="0"/>
                <a:cs typeface="Tahoma" panose="020B0604030504040204" pitchFamily="34" charset="0"/>
              </a:rPr>
              <a:t> y se revisa puntuación</a:t>
            </a:r>
          </a:p>
          <a:p>
            <a:pPr marL="285750" indent="-285750">
              <a:buFont typeface="Arial" panose="020B0604020202020204" pitchFamily="34" charset="0"/>
              <a:buChar char="•"/>
            </a:pPr>
            <a:r>
              <a:rPr lang="es-ES_tradnl" sz="1600" b="1" dirty="0">
                <a:solidFill>
                  <a:schemeClr val="tx1"/>
                </a:solidFill>
                <a:latin typeface="Tahoma" panose="020B0604030504040204" pitchFamily="34" charset="0"/>
                <a:ea typeface="Tahoma" panose="020B0604030504040204" pitchFamily="34" charset="0"/>
                <a:cs typeface="Tahoma" panose="020B0604030504040204" pitchFamily="34" charset="0"/>
              </a:rPr>
              <a:t>Diferencia &lt; 2 </a:t>
            </a:r>
            <a:r>
              <a:rPr lang="es-ES_tradnl" sz="1600" b="1" dirty="0" err="1">
                <a:solidFill>
                  <a:schemeClr val="tx1"/>
                </a:solidFill>
                <a:latin typeface="Tahoma" panose="020B0604030504040204" pitchFamily="34" charset="0"/>
                <a:ea typeface="Tahoma" panose="020B0604030504040204" pitchFamily="34" charset="0"/>
                <a:cs typeface="Tahoma" panose="020B0604030504040204" pitchFamily="34" charset="0"/>
              </a:rPr>
              <a:t>ptos</a:t>
            </a:r>
            <a:r>
              <a:rPr lang="es-ES_tradnl" sz="1600" dirty="0">
                <a:solidFill>
                  <a:schemeClr val="tx1"/>
                </a:solidFill>
                <a:latin typeface="Tahoma" panose="020B0604030504040204" pitchFamily="34" charset="0"/>
                <a:ea typeface="Tahoma" panose="020B0604030504040204" pitchFamily="34" charset="0"/>
                <a:cs typeface="Tahoma" panose="020B0604030504040204" pitchFamily="34" charset="0"/>
              </a:rPr>
              <a:t>: media aritmética de las dos calificaciones</a:t>
            </a:r>
          </a:p>
          <a:p>
            <a:pPr marL="285750" indent="-285750">
              <a:buFont typeface="Arial" panose="020B0604020202020204" pitchFamily="34" charset="0"/>
              <a:buChar char="•"/>
            </a:pPr>
            <a:r>
              <a:rPr lang="es-ES_tradnl" sz="1600" b="1" dirty="0">
                <a:solidFill>
                  <a:schemeClr val="tx1"/>
                </a:solidFill>
                <a:latin typeface="Tahoma" panose="020B0604030504040204" pitchFamily="34" charset="0"/>
                <a:ea typeface="Tahoma" panose="020B0604030504040204" pitchFamily="34" charset="0"/>
                <a:cs typeface="Tahoma" panose="020B0604030504040204" pitchFamily="34" charset="0"/>
              </a:rPr>
              <a:t>Diferencia &gt; 2 </a:t>
            </a:r>
            <a:r>
              <a:rPr lang="es-ES_tradnl" sz="1600" b="1" dirty="0" err="1">
                <a:solidFill>
                  <a:schemeClr val="tx1"/>
                </a:solidFill>
                <a:latin typeface="Tahoma" panose="020B0604030504040204" pitchFamily="34" charset="0"/>
                <a:ea typeface="Tahoma" panose="020B0604030504040204" pitchFamily="34" charset="0"/>
                <a:cs typeface="Tahoma" panose="020B0604030504040204" pitchFamily="34" charset="0"/>
              </a:rPr>
              <a:t>ptos</a:t>
            </a:r>
            <a:r>
              <a:rPr lang="es-ES_tradnl" sz="16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s-ES_tradnl" sz="1600" dirty="0">
                <a:solidFill>
                  <a:schemeClr val="tx1"/>
                </a:solidFill>
                <a:latin typeface="Tahoma" panose="020B0604030504040204" pitchFamily="34" charset="0"/>
                <a:ea typeface="Tahoma" panose="020B0604030504040204" pitchFamily="34" charset="0"/>
                <a:cs typeface="Tahoma" panose="020B0604030504040204" pitchFamily="34" charset="0"/>
              </a:rPr>
              <a:t>tercera corrección. Media de las tres</a:t>
            </a:r>
            <a:endParaRPr lang="es-ES" sz="1600"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12" name="Flecha abajo 11"/>
          <p:cNvSpPr/>
          <p:nvPr/>
        </p:nvSpPr>
        <p:spPr>
          <a:xfrm>
            <a:off x="2975020" y="2766970"/>
            <a:ext cx="772732" cy="3665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Flecha abajo 12"/>
          <p:cNvSpPr/>
          <p:nvPr/>
        </p:nvSpPr>
        <p:spPr>
          <a:xfrm>
            <a:off x="8021392" y="2669891"/>
            <a:ext cx="772732" cy="3665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14" name="Picture 2" descr="LogoHipatia"/>
          <p:cNvPicPr>
            <a:picLocks noChangeAspect="1" noChangeArrowheads="1"/>
          </p:cNvPicPr>
          <p:nvPr/>
        </p:nvPicPr>
        <p:blipFill>
          <a:blip r:embed="rId2" cstate="print"/>
          <a:srcRect/>
          <a:stretch>
            <a:fillRect/>
          </a:stretch>
        </p:blipFill>
        <p:spPr bwMode="auto">
          <a:xfrm>
            <a:off x="-1" y="-1"/>
            <a:ext cx="1540829" cy="1125415"/>
          </a:xfrm>
          <a:prstGeom prst="rect">
            <a:avLst/>
          </a:prstGeom>
          <a:noFill/>
        </p:spPr>
      </p:pic>
    </p:spTree>
    <p:extLst>
      <p:ext uri="{BB962C8B-B14F-4D97-AF65-F5344CB8AC3E}">
        <p14:creationId xmlns:p14="http://schemas.microsoft.com/office/powerpoint/2010/main" val="3091608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1259854" y="562706"/>
            <a:ext cx="9113584" cy="735084"/>
          </a:xfrm>
          <a:prstGeom prst="rect">
            <a:avLst/>
          </a:prstGeom>
        </p:spPr>
        <p:txBody>
          <a:bodyPr>
            <a:norm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3100" b="1" dirty="0">
                <a:latin typeface="Verdana" pitchFamily="34" charset="0"/>
                <a:ea typeface="Verdana" pitchFamily="34" charset="0"/>
                <a:cs typeface="Verdana" pitchFamily="34" charset="0"/>
              </a:rPr>
              <a:t>Alumnos no LOMCE</a:t>
            </a:r>
            <a:endParaRPr lang="es-ES" sz="2700" dirty="0"/>
          </a:p>
        </p:txBody>
      </p:sp>
      <p:sp>
        <p:nvSpPr>
          <p:cNvPr id="3" name="Rectángulo 2"/>
          <p:cNvSpPr/>
          <p:nvPr/>
        </p:nvSpPr>
        <p:spPr>
          <a:xfrm>
            <a:off x="1493949" y="1297790"/>
            <a:ext cx="9144000" cy="3989425"/>
          </a:xfrm>
          <a:prstGeom prst="rect">
            <a:avLst/>
          </a:prstGeom>
        </p:spPr>
        <p:txBody>
          <a:bodyPr wrap="square">
            <a:spAutoFit/>
          </a:bodyPr>
          <a:lstStyle/>
          <a:p>
            <a:pPr>
              <a:lnSpc>
                <a:spcPct val="107000"/>
              </a:lnSpc>
              <a:spcAft>
                <a:spcPts val="800"/>
              </a:spcAft>
            </a:pPr>
            <a:r>
              <a:rPr lang="es-ES_tradnl" b="1" dirty="0">
                <a:latin typeface="Calibri" panose="020F0502020204030204" pitchFamily="34" charset="0"/>
                <a:ea typeface="Calibri" panose="020F0502020204030204" pitchFamily="34" charset="0"/>
                <a:cs typeface="Times New Roman" panose="02020603050405020304" pitchFamily="18" charset="0"/>
              </a:rPr>
              <a:t>DISPOSICIÓN TRANSITORIA</a:t>
            </a:r>
          </a:p>
          <a:p>
            <a:pPr>
              <a:lnSpc>
                <a:spcPct val="107000"/>
              </a:lnSpc>
              <a:spcAft>
                <a:spcPts val="800"/>
              </a:spcAft>
            </a:pPr>
            <a:r>
              <a:rPr lang="es-ES_tradnl" dirty="0">
                <a:latin typeface="Calibri" panose="020F0502020204030204" pitchFamily="34" charset="0"/>
                <a:ea typeface="Calibri" panose="020F0502020204030204" pitchFamily="34" charset="0"/>
                <a:cs typeface="Times New Roman" panose="02020603050405020304" pitchFamily="18" charset="0"/>
              </a:rPr>
              <a:t>No necesitan superar la evaluación de bachillerato, SI BIEN pueden presentarse  a la prueba.</a:t>
            </a:r>
            <a:endParaRPr lang="es-ES"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lphaLcParenR"/>
            </a:pPr>
            <a:r>
              <a:rPr lang="es-ES_tradnl" dirty="0">
                <a:latin typeface="Calibri" panose="020F0502020204030204" pitchFamily="34" charset="0"/>
                <a:ea typeface="Calibri" panose="020F0502020204030204" pitchFamily="34" charset="0"/>
                <a:cs typeface="Times New Roman" panose="02020603050405020304" pitchFamily="18" charset="0"/>
              </a:rPr>
              <a:t>Si optan por no presentarse a la </a:t>
            </a:r>
            <a:r>
              <a:rPr lang="es-ES_tradnl" dirty="0" err="1">
                <a:latin typeface="Calibri" panose="020F0502020204030204" pitchFamily="34" charset="0"/>
                <a:ea typeface="Calibri" panose="020F0502020204030204" pitchFamily="34" charset="0"/>
                <a:cs typeface="Times New Roman" panose="02020603050405020304" pitchFamily="18" charset="0"/>
              </a:rPr>
              <a:t>PevAU</a:t>
            </a:r>
            <a:r>
              <a:rPr lang="es-ES_tradnl" dirty="0">
                <a:latin typeface="Calibri" panose="020F0502020204030204" pitchFamily="34" charset="0"/>
                <a:ea typeface="Calibri" panose="020F0502020204030204" pitchFamily="34" charset="0"/>
                <a:cs typeface="Times New Roman" panose="02020603050405020304" pitchFamily="18" charset="0"/>
              </a:rPr>
              <a:t>: la calificación de acceso a estudios universitarios de estos alumnos será la calificación final obtenida en el Bachillerato.</a:t>
            </a:r>
            <a:endParaRPr lang="es-ES"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s-ES" sz="2000" dirty="0">
                <a:latin typeface="TTE1827C90t00"/>
                <a:ea typeface="Calibri" panose="020F0502020204030204" pitchFamily="34" charset="0"/>
                <a:cs typeface="TTE1827C90t00"/>
              </a:rPr>
              <a:t> </a:t>
            </a:r>
            <a:endParaRPr lang="es-ES"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lphaLcParenR"/>
            </a:pPr>
            <a:r>
              <a:rPr lang="es-ES_tradnl" dirty="0">
                <a:latin typeface="Calibri" panose="020F0502020204030204" pitchFamily="34" charset="0"/>
                <a:ea typeface="Calibri" panose="020F0502020204030204" pitchFamily="34" charset="0"/>
                <a:cs typeface="Times New Roman" panose="02020603050405020304" pitchFamily="18" charset="0"/>
              </a:rPr>
              <a:t>Si optan por presentarse: su calificación de acceso será la media ponderada entre la calificación final de Bachillerato (nota media x 0,6) más la calificación obtenida en la fase obligatoria de la </a:t>
            </a:r>
            <a:r>
              <a:rPr lang="es-ES_tradnl" dirty="0" err="1">
                <a:latin typeface="Calibri" panose="020F0502020204030204" pitchFamily="34" charset="0"/>
                <a:ea typeface="Calibri" panose="020F0502020204030204" pitchFamily="34" charset="0"/>
                <a:cs typeface="Times New Roman" panose="02020603050405020304" pitchFamily="18" charset="0"/>
              </a:rPr>
              <a:t>PevAU</a:t>
            </a:r>
            <a:r>
              <a:rPr lang="es-ES_tradnl" dirty="0">
                <a:latin typeface="Calibri" panose="020F0502020204030204" pitchFamily="34" charset="0"/>
                <a:ea typeface="Calibri" panose="020F0502020204030204" pitchFamily="34" charset="0"/>
                <a:cs typeface="Times New Roman" panose="02020603050405020304" pitchFamily="18" charset="0"/>
              </a:rPr>
              <a:t> (multiplicada x 0,4, siempre que dicha nota sea igual o superior a 4). En el caso de que no superasen la </a:t>
            </a:r>
            <a:r>
              <a:rPr lang="es-ES_tradnl" dirty="0" err="1">
                <a:latin typeface="Calibri" panose="020F0502020204030204" pitchFamily="34" charset="0"/>
                <a:ea typeface="Calibri" panose="020F0502020204030204" pitchFamily="34" charset="0"/>
                <a:cs typeface="Times New Roman" panose="02020603050405020304" pitchFamily="18" charset="0"/>
              </a:rPr>
              <a:t>PevAU</a:t>
            </a:r>
            <a:r>
              <a:rPr lang="es-ES_tradnl" dirty="0">
                <a:latin typeface="Calibri" panose="020F0502020204030204" pitchFamily="34" charset="0"/>
                <a:ea typeface="Calibri" panose="020F0502020204030204" pitchFamily="34" charset="0"/>
                <a:cs typeface="Times New Roman" panose="02020603050405020304" pitchFamily="18" charset="0"/>
              </a:rPr>
              <a:t>, se les mantendrá el derecho de acceso que les garantiza la disposición transitoria única de la Orden ECD/1941/2016, de 22 de diciembre y la calificación final de Bachillerato como calificación de acceso.</a:t>
            </a:r>
            <a:endParaRPr lang="es-E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ES_tradnl" dirty="0">
                <a:latin typeface="Calibri" panose="020F0502020204030204" pitchFamily="34" charset="0"/>
                <a:ea typeface="Calibri" panose="020F0502020204030204" pitchFamily="34" charset="0"/>
                <a:cs typeface="Times New Roman" panose="02020603050405020304" pitchFamily="18" charset="0"/>
              </a:rPr>
              <a:t>Subir nota: Se podrá examinar de hasta cuatro materias troncales de opción que elija y estén </a:t>
            </a:r>
            <a:endParaRPr lang="es-ES"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LogoHipatia"/>
          <p:cNvPicPr>
            <a:picLocks noChangeAspect="1" noChangeArrowheads="1"/>
          </p:cNvPicPr>
          <p:nvPr/>
        </p:nvPicPr>
        <p:blipFill>
          <a:blip r:embed="rId2" cstate="print"/>
          <a:srcRect/>
          <a:stretch>
            <a:fillRect/>
          </a:stretch>
        </p:blipFill>
        <p:spPr bwMode="auto">
          <a:xfrm>
            <a:off x="-1" y="-1"/>
            <a:ext cx="1540829" cy="1125415"/>
          </a:xfrm>
          <a:prstGeom prst="rect">
            <a:avLst/>
          </a:prstGeom>
          <a:noFill/>
        </p:spPr>
      </p:pic>
    </p:spTree>
    <p:extLst>
      <p:ext uri="{BB962C8B-B14F-4D97-AF65-F5344CB8AC3E}">
        <p14:creationId xmlns:p14="http://schemas.microsoft.com/office/powerpoint/2010/main" val="1525457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981200" y="1146887"/>
            <a:ext cx="7239000" cy="639039"/>
          </a:xfrm>
        </p:spPr>
        <p:txBody>
          <a:bodyPr>
            <a:normAutofit fontScale="90000"/>
          </a:bodyPr>
          <a:lstStyle/>
          <a:p>
            <a:pPr>
              <a:defRPr/>
            </a:pPr>
            <a:r>
              <a:rPr lang="es-ES" dirty="0"/>
              <a:t> CASOS</a:t>
            </a:r>
          </a:p>
        </p:txBody>
      </p:sp>
      <p:sp>
        <p:nvSpPr>
          <p:cNvPr id="5" name="Marcador de contenido 4"/>
          <p:cNvSpPr>
            <a:spLocks noGrp="1"/>
          </p:cNvSpPr>
          <p:nvPr>
            <p:ph idx="1"/>
          </p:nvPr>
        </p:nvSpPr>
        <p:spPr>
          <a:xfrm>
            <a:off x="1981200" y="1916832"/>
            <a:ext cx="7239000" cy="4539531"/>
          </a:xfrm>
        </p:spPr>
        <p:txBody>
          <a:bodyPr/>
          <a:lstStyle/>
          <a:p>
            <a:pPr marL="514350" indent="-514350">
              <a:buSzPct val="100000"/>
              <a:buFont typeface="+mj-lt"/>
              <a:buAutoNum type="arabicPeriod"/>
            </a:pPr>
            <a:r>
              <a:rPr lang="es-ES" sz="1900" dirty="0"/>
              <a:t>Caso 1: Alumnos/as que titulan en el curso 2016 – 2017 que han cursado </a:t>
            </a:r>
            <a:r>
              <a:rPr lang="es-ES" sz="1900" b="1" dirty="0"/>
              <a:t>todo</a:t>
            </a:r>
            <a:r>
              <a:rPr lang="es-ES" sz="1900" dirty="0"/>
              <a:t> el Bachillerato según la legislación LOMCE.</a:t>
            </a:r>
          </a:p>
          <a:p>
            <a:pPr marL="514350" indent="-514350">
              <a:buSzPct val="100000"/>
              <a:buFont typeface="+mj-lt"/>
              <a:buAutoNum type="arabicPeriod"/>
            </a:pPr>
            <a:r>
              <a:rPr lang="es-ES" sz="1900" dirty="0"/>
              <a:t>Caso 2: Alumnos/as que titulan en el curso 2016 – 2017 que han cursado el Bachillerato LOE y mantienen currículum LOE.</a:t>
            </a:r>
          </a:p>
          <a:p>
            <a:pPr marL="514350" indent="-514350">
              <a:buSzPct val="100000"/>
              <a:buFont typeface="+mj-lt"/>
              <a:buAutoNum type="arabicPeriod"/>
            </a:pPr>
            <a:r>
              <a:rPr lang="es-ES" sz="1900" dirty="0"/>
              <a:t>Caso 3: Alumnos/as que titulan en el curso 2016 – 2017 que empezaron en LOE pero se han pasado a LOMCE.</a:t>
            </a:r>
          </a:p>
          <a:p>
            <a:pPr marL="514350" indent="-514350">
              <a:buSzPct val="100000"/>
              <a:buFont typeface="+mj-lt"/>
              <a:buAutoNum type="arabicPeriod"/>
            </a:pPr>
            <a:r>
              <a:rPr lang="es-ES" sz="1900" dirty="0"/>
              <a:t>Caso 4: Alumnos/as que titularon en cursos anteriores y tienen la PAU aprobada.</a:t>
            </a:r>
          </a:p>
          <a:p>
            <a:pPr marL="514350" indent="-514350">
              <a:buSzPct val="100000"/>
              <a:buFont typeface="+mj-lt"/>
              <a:buAutoNum type="arabicPeriod"/>
            </a:pPr>
            <a:r>
              <a:rPr lang="es-ES" sz="1900" dirty="0"/>
              <a:t>Caso 5: Alumnos/as que titularon en el curso 2015/2016 y no tienen la PAU aprobada.</a:t>
            </a:r>
          </a:p>
          <a:p>
            <a:pPr marL="514350" indent="-514350">
              <a:buSzPct val="100000"/>
              <a:buFont typeface="+mj-lt"/>
              <a:buAutoNum type="arabicPeriod"/>
            </a:pPr>
            <a:r>
              <a:rPr lang="es-ES" sz="1900" dirty="0"/>
              <a:t>Caso 6: Alumnos que titularon en cursos</a:t>
            </a:r>
            <a:r>
              <a:rPr lang="es-ES" sz="1900" b="1" dirty="0"/>
              <a:t> anteriores </a:t>
            </a:r>
            <a:r>
              <a:rPr lang="es-ES" sz="1900" dirty="0"/>
              <a:t>al 2015/2016 y no tienen la PAU aprobada.</a:t>
            </a:r>
          </a:p>
        </p:txBody>
      </p:sp>
      <p:sp>
        <p:nvSpPr>
          <p:cNvPr id="9" name="6 CuadroTexto"/>
          <p:cNvSpPr txBox="1"/>
          <p:nvPr/>
        </p:nvSpPr>
        <p:spPr>
          <a:xfrm rot="16200000">
            <a:off x="8692050" y="2921183"/>
            <a:ext cx="2954655" cy="369888"/>
          </a:xfrm>
          <a:prstGeom prst="rect">
            <a:avLst/>
          </a:prstGeom>
          <a:noFill/>
        </p:spPr>
        <p:txBody>
          <a:bodyPr vert="vert">
            <a:spAutoFit/>
          </a:bodyPr>
          <a:lstStyle/>
          <a:p>
            <a:pPr algn="ctr">
              <a:lnSpc>
                <a:spcPct val="250000"/>
              </a:lnSpc>
              <a:defRPr/>
            </a:pPr>
            <a:r>
              <a:rPr lang="es-ES" b="1" dirty="0">
                <a:solidFill>
                  <a:srgbClr val="EEECE1">
                    <a:lumMod val="90000"/>
                  </a:srgbClr>
                </a:solidFill>
              </a:rPr>
              <a:t>E</a:t>
            </a:r>
          </a:p>
          <a:p>
            <a:pPr algn="ctr">
              <a:lnSpc>
                <a:spcPct val="250000"/>
              </a:lnSpc>
              <a:defRPr/>
            </a:pPr>
            <a:r>
              <a:rPr lang="es-ES" b="1" dirty="0">
                <a:solidFill>
                  <a:srgbClr val="EEECE1">
                    <a:lumMod val="90000"/>
                  </a:srgbClr>
                </a:solidFill>
              </a:rPr>
              <a:t>V</a:t>
            </a:r>
          </a:p>
          <a:p>
            <a:pPr algn="ctr">
              <a:lnSpc>
                <a:spcPct val="250000"/>
              </a:lnSpc>
              <a:defRPr/>
            </a:pPr>
            <a:r>
              <a:rPr lang="es-ES" b="1" dirty="0">
                <a:solidFill>
                  <a:srgbClr val="EEECE1">
                    <a:lumMod val="90000"/>
                  </a:srgbClr>
                </a:solidFill>
              </a:rPr>
              <a:t>A</a:t>
            </a:r>
          </a:p>
          <a:p>
            <a:pPr algn="ctr">
              <a:lnSpc>
                <a:spcPct val="250000"/>
              </a:lnSpc>
              <a:defRPr/>
            </a:pPr>
            <a:r>
              <a:rPr lang="es-ES" b="1" dirty="0">
                <a:solidFill>
                  <a:srgbClr val="EEECE1">
                    <a:lumMod val="90000"/>
                  </a:srgbClr>
                </a:solidFill>
              </a:rPr>
              <a:t>U</a:t>
            </a:r>
          </a:p>
        </p:txBody>
      </p:sp>
      <p:pic>
        <p:nvPicPr>
          <p:cNvPr id="6" name="Picture 2" descr="LogoHipatia"/>
          <p:cNvPicPr>
            <a:picLocks noChangeAspect="1" noChangeArrowheads="1"/>
          </p:cNvPicPr>
          <p:nvPr/>
        </p:nvPicPr>
        <p:blipFill>
          <a:blip r:embed="rId2" cstate="print"/>
          <a:srcRect/>
          <a:stretch>
            <a:fillRect/>
          </a:stretch>
        </p:blipFill>
        <p:spPr bwMode="auto">
          <a:xfrm>
            <a:off x="-1" y="-1"/>
            <a:ext cx="1540829" cy="1125415"/>
          </a:xfrm>
          <a:prstGeom prst="rect">
            <a:avLst/>
          </a:prstGeom>
          <a:noFill/>
        </p:spPr>
      </p:pic>
    </p:spTree>
    <p:extLst>
      <p:ext uri="{BB962C8B-B14F-4D97-AF65-F5344CB8AC3E}">
        <p14:creationId xmlns:p14="http://schemas.microsoft.com/office/powerpoint/2010/main" val="240282368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3169</Words>
  <Application>Microsoft Office PowerPoint</Application>
  <PresentationFormat>Panorámica</PresentationFormat>
  <Paragraphs>700</Paragraphs>
  <Slides>33</Slides>
  <Notes>0</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33</vt:i4>
      </vt:variant>
    </vt:vector>
  </HeadingPairs>
  <TitlesOfParts>
    <vt:vector size="43" baseType="lpstr">
      <vt:lpstr>Arial Unicode MS</vt:lpstr>
      <vt:lpstr>Arial</vt:lpstr>
      <vt:lpstr>Calibri</vt:lpstr>
      <vt:lpstr>Calibri Light</vt:lpstr>
      <vt:lpstr>Cambria Math</vt:lpstr>
      <vt:lpstr>Tahoma</vt:lpstr>
      <vt:lpstr>Times New Roman</vt:lpstr>
      <vt:lpstr>TTE1827C90t00</vt:lpstr>
      <vt:lpstr>Verdana</vt:lpstr>
      <vt:lpstr>Tema de Office</vt:lpstr>
      <vt:lpstr>C.E.M HIPATIA FUHEM  EVALUACIÓN ACCESO UNIVERSIDAD CURSO 16.17 EvAU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 CASOS</vt:lpstr>
      <vt:lpstr>CASO 1</vt:lpstr>
      <vt:lpstr>Presentación de PowerPoint</vt:lpstr>
      <vt:lpstr>Presentación de PowerPoint</vt:lpstr>
      <vt:lpstr>Presentación de PowerPoint</vt:lpstr>
      <vt:lpstr>Presentación de PowerPoint</vt:lpstr>
      <vt:lpstr>Presentación de PowerPoint</vt:lpstr>
      <vt:lpstr>Nota de admisión</vt:lpstr>
      <vt:lpstr>Nota de admisión</vt:lpstr>
      <vt:lpstr>Materias de la fase opcional</vt:lpstr>
      <vt:lpstr>Presentación de PowerPoint</vt:lpstr>
      <vt:lpstr>Presentación de PowerPoint</vt:lpstr>
      <vt:lpstr>Presentación de PowerPoint</vt:lpstr>
      <vt:lpstr>CASO 2</vt:lpstr>
      <vt:lpstr>CASO 2</vt:lpstr>
      <vt:lpstr>CASO 3</vt:lpstr>
      <vt:lpstr>CASO 4</vt:lpstr>
      <vt:lpstr>CASO 5</vt:lpstr>
      <vt:lpstr>CASO 6</vt:lpstr>
      <vt:lpstr>Enlaces de interés</vt:lpstr>
      <vt:lpstr>CALENDARIOS DE EXÁMENES PRUEBA DE ACCESO 2017</vt:lpstr>
      <vt:lpstr>Presentación de PowerPoint</vt:lpstr>
      <vt:lpstr>Presentación de PowerPoint</vt:lpstr>
      <vt:lpstr>Presentación de PowerPoint</vt:lpstr>
      <vt:lpstr>Presentación de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C.E.M HIPATIA FUHEM  EVALUACIÓN ACCESO UNIVERSIDAD CURSO 16.17 EvAU</dc:title>
  <dc:creator>Admin</dc:creator>
  <cp:lastModifiedBy>Javier Isart García</cp:lastModifiedBy>
  <cp:revision>3</cp:revision>
  <dcterms:created xsi:type="dcterms:W3CDTF">2017-02-21T08:27:34Z</dcterms:created>
  <dcterms:modified xsi:type="dcterms:W3CDTF">2017-03-31T12:29:04Z</dcterms:modified>
</cp:coreProperties>
</file>